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86" r:id="rId3"/>
    <p:sldId id="287" r:id="rId4"/>
    <p:sldId id="293" r:id="rId5"/>
    <p:sldId id="294" r:id="rId6"/>
    <p:sldId id="304" r:id="rId7"/>
    <p:sldId id="319" r:id="rId8"/>
    <p:sldId id="324" r:id="rId9"/>
    <p:sldId id="322" r:id="rId10"/>
    <p:sldId id="325" r:id="rId11"/>
    <p:sldId id="327" r:id="rId12"/>
    <p:sldId id="323" r:id="rId13"/>
    <p:sldId id="328" r:id="rId14"/>
    <p:sldId id="329" r:id="rId15"/>
    <p:sldId id="330" r:id="rId16"/>
    <p:sldId id="331" r:id="rId17"/>
    <p:sldId id="332" r:id="rId18"/>
    <p:sldId id="333" r:id="rId19"/>
    <p:sldId id="335" r:id="rId20"/>
    <p:sldId id="334" r:id="rId21"/>
    <p:sldId id="336" r:id="rId22"/>
    <p:sldId id="318"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5B7"/>
    <a:srgbClr val="FFFFFF"/>
    <a:srgbClr val="F62704"/>
    <a:srgbClr val="0000FF"/>
    <a:srgbClr val="000000"/>
    <a:srgbClr val="0595D5"/>
    <a:srgbClr val="40949A"/>
    <a:srgbClr val="036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6875" autoAdjust="0"/>
  </p:normalViewPr>
  <p:slideViewPr>
    <p:cSldViewPr>
      <p:cViewPr>
        <p:scale>
          <a:sx n="70" d="100"/>
          <a:sy n="70" d="100"/>
        </p:scale>
        <p:origin x="-1398"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9.4486333877132535E-3"/>
          <c:y val="0.17539104601653221"/>
          <c:w val="0.63973069756382117"/>
          <c:h val="0.82460895398346912"/>
        </c:manualLayout>
      </c:layout>
      <c:pie3DChart>
        <c:varyColors val="1"/>
        <c:ser>
          <c:idx val="0"/>
          <c:order val="0"/>
          <c:tx>
            <c:strRef>
              <c:f>Лист1!$B$1</c:f>
              <c:strCache>
                <c:ptCount val="1"/>
                <c:pt idx="0">
                  <c:v>Продажи</c:v>
                </c:pt>
              </c:strCache>
            </c:strRef>
          </c:tx>
          <c:dPt>
            <c:idx val="0"/>
            <c:bubble3D val="0"/>
            <c:spPr>
              <a:solidFill>
                <a:srgbClr val="FF0000"/>
              </a:solidFill>
            </c:spPr>
          </c:dPt>
          <c:dPt>
            <c:idx val="1"/>
            <c:bubble3D val="0"/>
            <c:spPr>
              <a:solidFill>
                <a:srgbClr val="FFC000"/>
              </a:solidFill>
            </c:spPr>
          </c:dPt>
          <c:dPt>
            <c:idx val="2"/>
            <c:bubble3D val="0"/>
            <c:spPr>
              <a:solidFill>
                <a:srgbClr val="00B050"/>
              </a:solidFill>
            </c:spPr>
          </c:dPt>
          <c:dPt>
            <c:idx val="4"/>
            <c:bubble3D val="0"/>
            <c:spPr>
              <a:solidFill>
                <a:srgbClr val="FFFF00"/>
              </a:solidFill>
            </c:spPr>
          </c:dPt>
          <c:dLbls>
            <c:dLbl>
              <c:idx val="2"/>
              <c:layout/>
              <c:tx>
                <c:rich>
                  <a:bodyPr/>
                  <a:lstStyle/>
                  <a:p>
                    <a:r>
                      <a:rPr lang="ru-RU" smtClean="0"/>
                      <a:t>7890</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Лист1!$A$2:$A$8</c:f>
              <c:strCache>
                <c:ptCount val="7"/>
                <c:pt idx="0">
                  <c:v>Грузоподъемные краны</c:v>
                </c:pt>
                <c:pt idx="1">
                  <c:v>Подъемники (вышки)</c:v>
                </c:pt>
                <c:pt idx="2">
                  <c:v>Лифты</c:v>
                </c:pt>
                <c:pt idx="3">
                  <c:v>Эскалаторы</c:v>
                </c:pt>
                <c:pt idx="4">
                  <c:v>Строительные подъемники</c:v>
                </c:pt>
                <c:pt idx="5">
                  <c:v>Платформы для инвалидов</c:v>
                </c:pt>
                <c:pt idx="6">
                  <c:v>Канатные дороги</c:v>
                </c:pt>
              </c:strCache>
            </c:strRef>
          </c:cat>
          <c:val>
            <c:numRef>
              <c:f>Лист1!$B$2:$B$8</c:f>
              <c:numCache>
                <c:formatCode>General</c:formatCode>
                <c:ptCount val="7"/>
                <c:pt idx="0">
                  <c:v>3069</c:v>
                </c:pt>
                <c:pt idx="1">
                  <c:v>406</c:v>
                </c:pt>
                <c:pt idx="2">
                  <c:v>6667</c:v>
                </c:pt>
                <c:pt idx="3">
                  <c:v>190</c:v>
                </c:pt>
                <c:pt idx="4">
                  <c:v>78</c:v>
                </c:pt>
                <c:pt idx="5">
                  <c:v>10</c:v>
                </c:pt>
                <c:pt idx="6">
                  <c:v>9</c:v>
                </c:pt>
              </c:numCache>
            </c:numRef>
          </c:val>
        </c:ser>
        <c:dLbls>
          <c:showLegendKey val="0"/>
          <c:showVal val="0"/>
          <c:showCatName val="0"/>
          <c:showSerName val="0"/>
          <c:showPercent val="0"/>
          <c:showBubbleSize val="0"/>
          <c:showLeaderLines val="1"/>
        </c:dLbls>
      </c:pie3DChart>
      <c:spPr>
        <a:noFill/>
        <a:ln w="25388">
          <a:noFill/>
        </a:ln>
      </c:spPr>
    </c:plotArea>
    <c:legend>
      <c:legendPos val="r"/>
      <c:layout/>
      <c:overlay val="0"/>
    </c:legend>
    <c:plotVisOnly val="1"/>
    <c:dispBlanksAs val="zero"/>
    <c:showDLblsOverMax val="0"/>
  </c:chart>
  <c:txPr>
    <a:bodyPr/>
    <a:lstStyle/>
    <a:p>
      <a:pPr>
        <a:defRPr sz="1799"/>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5D9FF-6B6D-4D16-BD48-3813EE28EF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C3BC093-0270-4D3A-859B-26B839CF2E1E}">
      <dgm:prSet/>
      <dgm:spPr/>
      <dgm:t>
        <a:bodyPr/>
        <a:lstStyle/>
        <a:p>
          <a:pPr algn="ctr" rtl="0"/>
          <a:r>
            <a:rPr lang="ru-RU" b="1" dirty="0" smtClean="0">
              <a:solidFill>
                <a:schemeClr val="tx1"/>
              </a:solidFill>
            </a:rPr>
            <a:t>Основные направления деятельности Самарского регионального отдела газового надзора, надзора за подъемными сооружениями и оборудованием, работающим под избыточным давлением</a:t>
          </a:r>
          <a:endParaRPr lang="ru-RU" b="1" dirty="0">
            <a:solidFill>
              <a:schemeClr val="tx1"/>
            </a:solidFill>
          </a:endParaRPr>
        </a:p>
      </dgm:t>
    </dgm:pt>
    <dgm:pt modelId="{FC240AD3-361A-44C6-88B6-D11AE48B24D6}" type="parTrans" cxnId="{6A14D9CC-24B4-4BE2-B546-F2D25979FB69}">
      <dgm:prSet/>
      <dgm:spPr/>
      <dgm:t>
        <a:bodyPr/>
        <a:lstStyle/>
        <a:p>
          <a:endParaRPr lang="ru-RU"/>
        </a:p>
      </dgm:t>
    </dgm:pt>
    <dgm:pt modelId="{631FD9FA-1C60-4953-8F68-E5831589CEEE}" type="sibTrans" cxnId="{6A14D9CC-24B4-4BE2-B546-F2D25979FB69}">
      <dgm:prSet/>
      <dgm:spPr/>
      <dgm:t>
        <a:bodyPr/>
        <a:lstStyle/>
        <a:p>
          <a:endParaRPr lang="ru-RU"/>
        </a:p>
      </dgm:t>
    </dgm:pt>
    <dgm:pt modelId="{8DAA27B4-BB68-4156-A991-C99751C69592}" type="pres">
      <dgm:prSet presAssocID="{D1B5D9FF-6B6D-4D16-BD48-3813EE28EF4A}" presName="linear" presStyleCnt="0">
        <dgm:presLayoutVars>
          <dgm:animLvl val="lvl"/>
          <dgm:resizeHandles val="exact"/>
        </dgm:presLayoutVars>
      </dgm:prSet>
      <dgm:spPr/>
      <dgm:t>
        <a:bodyPr/>
        <a:lstStyle/>
        <a:p>
          <a:endParaRPr lang="ru-RU"/>
        </a:p>
      </dgm:t>
    </dgm:pt>
    <dgm:pt modelId="{EAC86604-F345-4E81-A77E-3DDC85D32A58}" type="pres">
      <dgm:prSet presAssocID="{7C3BC093-0270-4D3A-859B-26B839CF2E1E}" presName="parentText" presStyleLbl="node1" presStyleIdx="0" presStyleCnt="1">
        <dgm:presLayoutVars>
          <dgm:chMax val="0"/>
          <dgm:bulletEnabled val="1"/>
        </dgm:presLayoutVars>
      </dgm:prSet>
      <dgm:spPr/>
      <dgm:t>
        <a:bodyPr/>
        <a:lstStyle/>
        <a:p>
          <a:endParaRPr lang="ru-RU"/>
        </a:p>
      </dgm:t>
    </dgm:pt>
  </dgm:ptLst>
  <dgm:cxnLst>
    <dgm:cxn modelId="{6A14D9CC-24B4-4BE2-B546-F2D25979FB69}" srcId="{D1B5D9FF-6B6D-4D16-BD48-3813EE28EF4A}" destId="{7C3BC093-0270-4D3A-859B-26B839CF2E1E}" srcOrd="0" destOrd="0" parTransId="{FC240AD3-361A-44C6-88B6-D11AE48B24D6}" sibTransId="{631FD9FA-1C60-4953-8F68-E5831589CEEE}"/>
    <dgm:cxn modelId="{FB19AC8D-B57E-4256-B00E-E4E1C89D5873}" type="presOf" srcId="{D1B5D9FF-6B6D-4D16-BD48-3813EE28EF4A}" destId="{8DAA27B4-BB68-4156-A991-C99751C69592}" srcOrd="0" destOrd="0" presId="urn:microsoft.com/office/officeart/2005/8/layout/vList2"/>
    <dgm:cxn modelId="{AF29C52E-F2ED-449E-9894-F5B83E51158F}" type="presOf" srcId="{7C3BC093-0270-4D3A-859B-26B839CF2E1E}" destId="{EAC86604-F345-4E81-A77E-3DDC85D32A58}" srcOrd="0" destOrd="0" presId="urn:microsoft.com/office/officeart/2005/8/layout/vList2"/>
    <dgm:cxn modelId="{03FCE1B5-A75D-44DA-A5D5-129A1E7BEA0F}" type="presParOf" srcId="{8DAA27B4-BB68-4156-A991-C99751C69592}" destId="{EAC86604-F345-4E81-A77E-3DDC85D32A5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ABAD2-A0B0-48BD-A014-877757114F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636DCA64-649A-4A32-B3AA-139764838D85}">
      <dgm:prSet/>
      <dgm:spPr/>
      <dgm:t>
        <a:bodyPr/>
        <a:lstStyle/>
        <a:p>
          <a:pPr algn="ctr" rtl="0"/>
          <a:r>
            <a:rPr lang="ru-RU" b="1" dirty="0" smtClean="0">
              <a:solidFill>
                <a:schemeClr val="tx1"/>
              </a:solidFill>
            </a:rPr>
            <a:t>Надзор за объектами газового </a:t>
          </a:r>
          <a:r>
            <a:rPr lang="ru-RU" b="1" dirty="0" smtClean="0">
              <a:solidFill>
                <a:schemeClr val="tx1"/>
              </a:solidFill>
            </a:rPr>
            <a:t>оборудования.</a:t>
          </a:r>
          <a:endParaRPr lang="ru-RU" b="1" dirty="0">
            <a:solidFill>
              <a:schemeClr val="tx1"/>
            </a:solidFill>
          </a:endParaRPr>
        </a:p>
      </dgm:t>
    </dgm:pt>
    <dgm:pt modelId="{F9F9A6BD-4404-4CBB-9901-6EB5C1B0B888}" type="parTrans" cxnId="{C52D1043-0C53-4852-AF71-A4C3886364C3}">
      <dgm:prSet/>
      <dgm:spPr/>
      <dgm:t>
        <a:bodyPr/>
        <a:lstStyle/>
        <a:p>
          <a:endParaRPr lang="ru-RU"/>
        </a:p>
      </dgm:t>
    </dgm:pt>
    <dgm:pt modelId="{68948C7C-2DBD-445D-9C06-D90B57AA1798}" type="sibTrans" cxnId="{C52D1043-0C53-4852-AF71-A4C3886364C3}">
      <dgm:prSet/>
      <dgm:spPr/>
      <dgm:t>
        <a:bodyPr/>
        <a:lstStyle/>
        <a:p>
          <a:endParaRPr lang="ru-RU"/>
        </a:p>
      </dgm:t>
    </dgm:pt>
    <dgm:pt modelId="{B8A8AF12-D5AB-4B3C-A4B5-2064123055EE}">
      <dgm:prSet/>
      <dgm:spPr/>
      <dgm:t>
        <a:bodyPr/>
        <a:lstStyle/>
        <a:p>
          <a:pPr algn="ctr" rtl="0"/>
          <a:r>
            <a:rPr lang="ru-RU" b="1" dirty="0" smtClean="0">
              <a:solidFill>
                <a:schemeClr val="tx1"/>
              </a:solidFill>
            </a:rPr>
            <a:t>Надзор за оборудованием, работающим под давлением, грузоподъемными механизмами и подъемными сооружениями</a:t>
          </a:r>
          <a:endParaRPr lang="ru-RU" b="1" dirty="0">
            <a:solidFill>
              <a:schemeClr val="tx1"/>
            </a:solidFill>
          </a:endParaRPr>
        </a:p>
      </dgm:t>
    </dgm:pt>
    <dgm:pt modelId="{C679D15C-23E1-4ECB-9FFF-BA64EF97F91D}" type="parTrans" cxnId="{91653FF8-067E-4B3F-AEBA-A5E70FA68685}">
      <dgm:prSet/>
      <dgm:spPr/>
      <dgm:t>
        <a:bodyPr/>
        <a:lstStyle/>
        <a:p>
          <a:endParaRPr lang="ru-RU"/>
        </a:p>
      </dgm:t>
    </dgm:pt>
    <dgm:pt modelId="{1849F87E-489F-41A0-9FD9-C6D94DBE00D6}" type="sibTrans" cxnId="{91653FF8-067E-4B3F-AEBA-A5E70FA68685}">
      <dgm:prSet/>
      <dgm:spPr/>
      <dgm:t>
        <a:bodyPr/>
        <a:lstStyle/>
        <a:p>
          <a:endParaRPr lang="ru-RU"/>
        </a:p>
      </dgm:t>
    </dgm:pt>
    <dgm:pt modelId="{B326C11D-73AE-4CD3-B2B2-6C0BBECEB42C}">
      <dgm:prSet/>
      <dgm:spPr/>
      <dgm:t>
        <a:bodyPr/>
        <a:lstStyle/>
        <a:p>
          <a:pPr algn="ctr" rtl="0"/>
          <a:r>
            <a:rPr lang="ru-RU" b="1" dirty="0" smtClean="0">
              <a:solidFill>
                <a:schemeClr val="tx1"/>
              </a:solidFill>
            </a:rPr>
            <a:t>Осуществление надзора за соблюдением в пределах компетенции требований промышленной безопасности при проектировании, эксплуатации, консервации и ликвидации опасных производственных объектов металлургической промышленности</a:t>
          </a:r>
          <a:endParaRPr lang="ru-RU" b="1" dirty="0">
            <a:solidFill>
              <a:schemeClr val="tx1"/>
            </a:solidFill>
          </a:endParaRPr>
        </a:p>
      </dgm:t>
    </dgm:pt>
    <dgm:pt modelId="{FBAFDB77-C526-48C4-A42D-46764BA28C50}" type="parTrans" cxnId="{1EBCA45C-B5F4-45FB-8FA5-62A911713ED2}">
      <dgm:prSet/>
      <dgm:spPr/>
      <dgm:t>
        <a:bodyPr/>
        <a:lstStyle/>
        <a:p>
          <a:endParaRPr lang="ru-RU"/>
        </a:p>
      </dgm:t>
    </dgm:pt>
    <dgm:pt modelId="{8A6CFD8B-29E6-44D5-BF57-425B44C4CF38}" type="sibTrans" cxnId="{1EBCA45C-B5F4-45FB-8FA5-62A911713ED2}">
      <dgm:prSet/>
      <dgm:spPr/>
      <dgm:t>
        <a:bodyPr/>
        <a:lstStyle/>
        <a:p>
          <a:endParaRPr lang="ru-RU"/>
        </a:p>
      </dgm:t>
    </dgm:pt>
    <dgm:pt modelId="{45D70DA7-BC4F-40E4-A5B2-6A9AB3474ED4}" type="pres">
      <dgm:prSet presAssocID="{F28ABAD2-A0B0-48BD-A014-877757114FC3}" presName="linear" presStyleCnt="0">
        <dgm:presLayoutVars>
          <dgm:animLvl val="lvl"/>
          <dgm:resizeHandles val="exact"/>
        </dgm:presLayoutVars>
      </dgm:prSet>
      <dgm:spPr/>
      <dgm:t>
        <a:bodyPr/>
        <a:lstStyle/>
        <a:p>
          <a:endParaRPr lang="ru-RU"/>
        </a:p>
      </dgm:t>
    </dgm:pt>
    <dgm:pt modelId="{D36B2222-B0C1-44F5-B2F4-895829CBF435}" type="pres">
      <dgm:prSet presAssocID="{636DCA64-649A-4A32-B3AA-139764838D85}" presName="parentText" presStyleLbl="node1" presStyleIdx="0" presStyleCnt="3" custScaleY="43648">
        <dgm:presLayoutVars>
          <dgm:chMax val="0"/>
          <dgm:bulletEnabled val="1"/>
        </dgm:presLayoutVars>
      </dgm:prSet>
      <dgm:spPr/>
      <dgm:t>
        <a:bodyPr/>
        <a:lstStyle/>
        <a:p>
          <a:endParaRPr lang="ru-RU"/>
        </a:p>
      </dgm:t>
    </dgm:pt>
    <dgm:pt modelId="{E0ECDC7D-0280-4279-A80F-895FA5F35165}" type="pres">
      <dgm:prSet presAssocID="{68948C7C-2DBD-445D-9C06-D90B57AA1798}" presName="spacer" presStyleCnt="0"/>
      <dgm:spPr/>
    </dgm:pt>
    <dgm:pt modelId="{C045897F-EB2A-4684-A6C6-0B482169228C}" type="pres">
      <dgm:prSet presAssocID="{B8A8AF12-D5AB-4B3C-A4B5-2064123055EE}" presName="parentText" presStyleLbl="node1" presStyleIdx="1" presStyleCnt="3" custScaleY="81833">
        <dgm:presLayoutVars>
          <dgm:chMax val="0"/>
          <dgm:bulletEnabled val="1"/>
        </dgm:presLayoutVars>
      </dgm:prSet>
      <dgm:spPr/>
      <dgm:t>
        <a:bodyPr/>
        <a:lstStyle/>
        <a:p>
          <a:endParaRPr lang="ru-RU"/>
        </a:p>
      </dgm:t>
    </dgm:pt>
    <dgm:pt modelId="{39E0D958-5ECE-450D-8CFD-53E038EE8B92}" type="pres">
      <dgm:prSet presAssocID="{1849F87E-489F-41A0-9FD9-C6D94DBE00D6}" presName="spacer" presStyleCnt="0"/>
      <dgm:spPr/>
    </dgm:pt>
    <dgm:pt modelId="{7A4A49EB-0A60-47DF-843F-D5E95AF87734}" type="pres">
      <dgm:prSet presAssocID="{B326C11D-73AE-4CD3-B2B2-6C0BBECEB42C}" presName="parentText" presStyleLbl="node1" presStyleIdx="2" presStyleCnt="3">
        <dgm:presLayoutVars>
          <dgm:chMax val="0"/>
          <dgm:bulletEnabled val="1"/>
        </dgm:presLayoutVars>
      </dgm:prSet>
      <dgm:spPr/>
      <dgm:t>
        <a:bodyPr/>
        <a:lstStyle/>
        <a:p>
          <a:endParaRPr lang="ru-RU"/>
        </a:p>
      </dgm:t>
    </dgm:pt>
  </dgm:ptLst>
  <dgm:cxnLst>
    <dgm:cxn modelId="{2B84610C-D5EB-4D55-B64F-27783A308BD9}" type="presOf" srcId="{636DCA64-649A-4A32-B3AA-139764838D85}" destId="{D36B2222-B0C1-44F5-B2F4-895829CBF435}" srcOrd="0" destOrd="0" presId="urn:microsoft.com/office/officeart/2005/8/layout/vList2"/>
    <dgm:cxn modelId="{C52D1043-0C53-4852-AF71-A4C3886364C3}" srcId="{F28ABAD2-A0B0-48BD-A014-877757114FC3}" destId="{636DCA64-649A-4A32-B3AA-139764838D85}" srcOrd="0" destOrd="0" parTransId="{F9F9A6BD-4404-4CBB-9901-6EB5C1B0B888}" sibTransId="{68948C7C-2DBD-445D-9C06-D90B57AA1798}"/>
    <dgm:cxn modelId="{C593FF12-915A-4E59-90CB-AD3201CF6A39}" type="presOf" srcId="{B326C11D-73AE-4CD3-B2B2-6C0BBECEB42C}" destId="{7A4A49EB-0A60-47DF-843F-D5E95AF87734}" srcOrd="0" destOrd="0" presId="urn:microsoft.com/office/officeart/2005/8/layout/vList2"/>
    <dgm:cxn modelId="{6EA70EC7-875A-4E01-9D8D-67112E9195B4}" type="presOf" srcId="{B8A8AF12-D5AB-4B3C-A4B5-2064123055EE}" destId="{C045897F-EB2A-4684-A6C6-0B482169228C}" srcOrd="0" destOrd="0" presId="urn:microsoft.com/office/officeart/2005/8/layout/vList2"/>
    <dgm:cxn modelId="{1EBCA45C-B5F4-45FB-8FA5-62A911713ED2}" srcId="{F28ABAD2-A0B0-48BD-A014-877757114FC3}" destId="{B326C11D-73AE-4CD3-B2B2-6C0BBECEB42C}" srcOrd="2" destOrd="0" parTransId="{FBAFDB77-C526-48C4-A42D-46764BA28C50}" sibTransId="{8A6CFD8B-29E6-44D5-BF57-425B44C4CF38}"/>
    <dgm:cxn modelId="{91653FF8-067E-4B3F-AEBA-A5E70FA68685}" srcId="{F28ABAD2-A0B0-48BD-A014-877757114FC3}" destId="{B8A8AF12-D5AB-4B3C-A4B5-2064123055EE}" srcOrd="1" destOrd="0" parTransId="{C679D15C-23E1-4ECB-9FFF-BA64EF97F91D}" sibTransId="{1849F87E-489F-41A0-9FD9-C6D94DBE00D6}"/>
    <dgm:cxn modelId="{C38972C7-549E-46A6-B0A9-E4E4FB15673D}" type="presOf" srcId="{F28ABAD2-A0B0-48BD-A014-877757114FC3}" destId="{45D70DA7-BC4F-40E4-A5B2-6A9AB3474ED4}" srcOrd="0" destOrd="0" presId="urn:microsoft.com/office/officeart/2005/8/layout/vList2"/>
    <dgm:cxn modelId="{41556C57-72F4-4E60-9F30-5D9C00C3CC8A}" type="presParOf" srcId="{45D70DA7-BC4F-40E4-A5B2-6A9AB3474ED4}" destId="{D36B2222-B0C1-44F5-B2F4-895829CBF435}" srcOrd="0" destOrd="0" presId="urn:microsoft.com/office/officeart/2005/8/layout/vList2"/>
    <dgm:cxn modelId="{0000F0E7-7638-4CC1-8FFA-D52D0C7DB577}" type="presParOf" srcId="{45D70DA7-BC4F-40E4-A5B2-6A9AB3474ED4}" destId="{E0ECDC7D-0280-4279-A80F-895FA5F35165}" srcOrd="1" destOrd="0" presId="urn:microsoft.com/office/officeart/2005/8/layout/vList2"/>
    <dgm:cxn modelId="{54F7D18B-18C5-4793-B49D-23FD46D3AFF2}" type="presParOf" srcId="{45D70DA7-BC4F-40E4-A5B2-6A9AB3474ED4}" destId="{C045897F-EB2A-4684-A6C6-0B482169228C}" srcOrd="2" destOrd="0" presId="urn:microsoft.com/office/officeart/2005/8/layout/vList2"/>
    <dgm:cxn modelId="{1C16B9E3-6ACB-45D4-8BB0-AECFA8D225AF}" type="presParOf" srcId="{45D70DA7-BC4F-40E4-A5B2-6A9AB3474ED4}" destId="{39E0D958-5ECE-450D-8CFD-53E038EE8B92}" srcOrd="3" destOrd="0" presId="urn:microsoft.com/office/officeart/2005/8/layout/vList2"/>
    <dgm:cxn modelId="{5EE95BA4-B6E6-45CF-94EF-64AFDBABA6DE}" type="presParOf" srcId="{45D70DA7-BC4F-40E4-A5B2-6A9AB3474ED4}" destId="{7A4A49EB-0A60-47DF-843F-D5E95AF87734}"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31147-0A7B-411F-AC3E-8F45D1DD50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07E92A1D-67C8-439E-9686-333097848549}">
      <dgm:prSet/>
      <dgm:spPr/>
      <dgm:t>
        <a:bodyPr/>
        <a:lstStyle/>
        <a:p>
          <a:pPr rtl="0"/>
          <a:r>
            <a:rPr lang="ru-RU" b="1" dirty="0" smtClean="0">
              <a:solidFill>
                <a:schemeClr val="tx1"/>
              </a:solidFill>
            </a:rPr>
            <a:t>Виды поднадзорных объектов</a:t>
          </a:r>
          <a:endParaRPr lang="ru-RU" b="1" dirty="0">
            <a:solidFill>
              <a:schemeClr val="tx1"/>
            </a:solidFill>
          </a:endParaRPr>
        </a:p>
      </dgm:t>
    </dgm:pt>
    <dgm:pt modelId="{1B22D245-AEC1-413F-A2B9-DD4C2DF657B4}" type="parTrans" cxnId="{A56870FC-8DD7-4970-B4D7-678E56967FFD}">
      <dgm:prSet/>
      <dgm:spPr/>
      <dgm:t>
        <a:bodyPr/>
        <a:lstStyle/>
        <a:p>
          <a:endParaRPr lang="ru-RU"/>
        </a:p>
      </dgm:t>
    </dgm:pt>
    <dgm:pt modelId="{44EFFB63-8A5D-4462-A02C-ACEB9E5B6547}" type="sibTrans" cxnId="{A56870FC-8DD7-4970-B4D7-678E56967FFD}">
      <dgm:prSet/>
      <dgm:spPr/>
      <dgm:t>
        <a:bodyPr/>
        <a:lstStyle/>
        <a:p>
          <a:endParaRPr lang="ru-RU"/>
        </a:p>
      </dgm:t>
    </dgm:pt>
    <dgm:pt modelId="{972935CA-805B-47FE-B545-92C4F3032CB6}" type="pres">
      <dgm:prSet presAssocID="{6EF31147-0A7B-411F-AC3E-8F45D1DD5001}" presName="linear" presStyleCnt="0">
        <dgm:presLayoutVars>
          <dgm:animLvl val="lvl"/>
          <dgm:resizeHandles val="exact"/>
        </dgm:presLayoutVars>
      </dgm:prSet>
      <dgm:spPr/>
      <dgm:t>
        <a:bodyPr/>
        <a:lstStyle/>
        <a:p>
          <a:endParaRPr lang="ru-RU"/>
        </a:p>
      </dgm:t>
    </dgm:pt>
    <dgm:pt modelId="{3EE40A4F-A176-47D2-8EC0-89CC9E939D23}" type="pres">
      <dgm:prSet presAssocID="{07E92A1D-67C8-439E-9686-333097848549}" presName="parentText" presStyleLbl="node1" presStyleIdx="0" presStyleCnt="1">
        <dgm:presLayoutVars>
          <dgm:chMax val="0"/>
          <dgm:bulletEnabled val="1"/>
        </dgm:presLayoutVars>
      </dgm:prSet>
      <dgm:spPr/>
      <dgm:t>
        <a:bodyPr/>
        <a:lstStyle/>
        <a:p>
          <a:endParaRPr lang="ru-RU"/>
        </a:p>
      </dgm:t>
    </dgm:pt>
  </dgm:ptLst>
  <dgm:cxnLst>
    <dgm:cxn modelId="{8010669A-A83B-4D61-BCE2-8B3A3777A174}" type="presOf" srcId="{07E92A1D-67C8-439E-9686-333097848549}" destId="{3EE40A4F-A176-47D2-8EC0-89CC9E939D23}" srcOrd="0" destOrd="0" presId="urn:microsoft.com/office/officeart/2005/8/layout/vList2"/>
    <dgm:cxn modelId="{A56870FC-8DD7-4970-B4D7-678E56967FFD}" srcId="{6EF31147-0A7B-411F-AC3E-8F45D1DD5001}" destId="{07E92A1D-67C8-439E-9686-333097848549}" srcOrd="0" destOrd="0" parTransId="{1B22D245-AEC1-413F-A2B9-DD4C2DF657B4}" sibTransId="{44EFFB63-8A5D-4462-A02C-ACEB9E5B6547}"/>
    <dgm:cxn modelId="{9B4F161F-0986-4793-AD39-9EAC5519572A}" type="presOf" srcId="{6EF31147-0A7B-411F-AC3E-8F45D1DD5001}" destId="{972935CA-805B-47FE-B545-92C4F3032CB6}" srcOrd="0" destOrd="0" presId="urn:microsoft.com/office/officeart/2005/8/layout/vList2"/>
    <dgm:cxn modelId="{787D3C85-747E-4AC1-B9E2-C33DA1FE4E43}" type="presParOf" srcId="{972935CA-805B-47FE-B545-92C4F3032CB6}" destId="{3EE40A4F-A176-47D2-8EC0-89CC9E939D2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3F3B9E-CDDC-460E-A310-FBF86A9511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44321C86-3F62-4D17-AB27-9A732EF6A235}">
      <dgm:prSet/>
      <dgm:spPr/>
      <dgm:t>
        <a:bodyPr/>
        <a:lstStyle/>
        <a:p>
          <a:pPr rtl="0"/>
          <a:r>
            <a:rPr lang="ru-RU" dirty="0" smtClean="0">
              <a:solidFill>
                <a:schemeClr val="accent2"/>
              </a:solidFill>
            </a:rPr>
            <a:t>Количество</a:t>
          </a:r>
          <a:r>
            <a:rPr lang="ru-RU" dirty="0" smtClean="0"/>
            <a:t> </a:t>
          </a:r>
          <a:r>
            <a:rPr lang="ru-RU" dirty="0" smtClean="0">
              <a:solidFill>
                <a:schemeClr val="accent2"/>
              </a:solidFill>
            </a:rPr>
            <a:t>аварий</a:t>
          </a:r>
          <a:endParaRPr lang="ru-RU" dirty="0">
            <a:solidFill>
              <a:schemeClr val="accent2"/>
            </a:solidFill>
          </a:endParaRPr>
        </a:p>
      </dgm:t>
    </dgm:pt>
    <dgm:pt modelId="{FBB9E5A5-C0C1-410F-A94E-FB1DBCF2635C}" type="parTrans" cxnId="{8F84DB64-7CF8-47D3-8E35-CF9476A05872}">
      <dgm:prSet/>
      <dgm:spPr/>
      <dgm:t>
        <a:bodyPr/>
        <a:lstStyle/>
        <a:p>
          <a:endParaRPr lang="ru-RU"/>
        </a:p>
      </dgm:t>
    </dgm:pt>
    <dgm:pt modelId="{E32390B5-15AB-4BA5-A2AD-87AE10C3EB79}" type="sibTrans" cxnId="{8F84DB64-7CF8-47D3-8E35-CF9476A05872}">
      <dgm:prSet/>
      <dgm:spPr/>
      <dgm:t>
        <a:bodyPr/>
        <a:lstStyle/>
        <a:p>
          <a:endParaRPr lang="ru-RU"/>
        </a:p>
      </dgm:t>
    </dgm:pt>
    <dgm:pt modelId="{A59D95E9-65F7-43F5-96D6-C340AE5CC84E}" type="pres">
      <dgm:prSet presAssocID="{C93F3B9E-CDDC-460E-A310-FBF86A95111B}" presName="linear" presStyleCnt="0">
        <dgm:presLayoutVars>
          <dgm:animLvl val="lvl"/>
          <dgm:resizeHandles val="exact"/>
        </dgm:presLayoutVars>
      </dgm:prSet>
      <dgm:spPr/>
      <dgm:t>
        <a:bodyPr/>
        <a:lstStyle/>
        <a:p>
          <a:endParaRPr lang="ru-RU"/>
        </a:p>
      </dgm:t>
    </dgm:pt>
    <dgm:pt modelId="{5A4FE0A9-A481-4D5E-9E84-8F45155EC2F1}" type="pres">
      <dgm:prSet presAssocID="{44321C86-3F62-4D17-AB27-9A732EF6A235}" presName="parentText" presStyleLbl="node1" presStyleIdx="0" presStyleCnt="1" custLinFactNeighborX="2273" custLinFactNeighborY="-212">
        <dgm:presLayoutVars>
          <dgm:chMax val="0"/>
          <dgm:bulletEnabled val="1"/>
        </dgm:presLayoutVars>
      </dgm:prSet>
      <dgm:spPr/>
      <dgm:t>
        <a:bodyPr/>
        <a:lstStyle/>
        <a:p>
          <a:endParaRPr lang="ru-RU"/>
        </a:p>
      </dgm:t>
    </dgm:pt>
  </dgm:ptLst>
  <dgm:cxnLst>
    <dgm:cxn modelId="{AE29DD1D-8100-45A0-A831-7FEBBF8EA1B5}" type="presOf" srcId="{44321C86-3F62-4D17-AB27-9A732EF6A235}" destId="{5A4FE0A9-A481-4D5E-9E84-8F45155EC2F1}" srcOrd="0" destOrd="0" presId="urn:microsoft.com/office/officeart/2005/8/layout/vList2"/>
    <dgm:cxn modelId="{8F84DB64-7CF8-47D3-8E35-CF9476A05872}" srcId="{C93F3B9E-CDDC-460E-A310-FBF86A95111B}" destId="{44321C86-3F62-4D17-AB27-9A732EF6A235}" srcOrd="0" destOrd="0" parTransId="{FBB9E5A5-C0C1-410F-A94E-FB1DBCF2635C}" sibTransId="{E32390B5-15AB-4BA5-A2AD-87AE10C3EB79}"/>
    <dgm:cxn modelId="{29574860-B887-4098-AE4E-42EB117382D5}" type="presOf" srcId="{C93F3B9E-CDDC-460E-A310-FBF86A95111B}" destId="{A59D95E9-65F7-43F5-96D6-C340AE5CC84E}" srcOrd="0" destOrd="0" presId="urn:microsoft.com/office/officeart/2005/8/layout/vList2"/>
    <dgm:cxn modelId="{559A3FB6-010F-491F-AD28-73A104C0F315}" type="presParOf" srcId="{A59D95E9-65F7-43F5-96D6-C340AE5CC84E}" destId="{5A4FE0A9-A481-4D5E-9E84-8F45155EC2F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3F3B9E-CDDC-460E-A310-FBF86A9511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44321C86-3F62-4D17-AB27-9A732EF6A235}">
      <dgm:prSet/>
      <dgm:spPr/>
      <dgm:t>
        <a:bodyPr/>
        <a:lstStyle/>
        <a:p>
          <a:pPr rtl="0"/>
          <a:r>
            <a:rPr lang="ru-RU" dirty="0" smtClean="0"/>
            <a:t>0</a:t>
          </a:r>
          <a:endParaRPr lang="ru-RU" dirty="0"/>
        </a:p>
      </dgm:t>
    </dgm:pt>
    <dgm:pt modelId="{FBB9E5A5-C0C1-410F-A94E-FB1DBCF2635C}" type="parTrans" cxnId="{8F84DB64-7CF8-47D3-8E35-CF9476A05872}">
      <dgm:prSet/>
      <dgm:spPr/>
      <dgm:t>
        <a:bodyPr/>
        <a:lstStyle/>
        <a:p>
          <a:endParaRPr lang="ru-RU"/>
        </a:p>
      </dgm:t>
    </dgm:pt>
    <dgm:pt modelId="{E32390B5-15AB-4BA5-A2AD-87AE10C3EB79}" type="sibTrans" cxnId="{8F84DB64-7CF8-47D3-8E35-CF9476A05872}">
      <dgm:prSet/>
      <dgm:spPr/>
      <dgm:t>
        <a:bodyPr/>
        <a:lstStyle/>
        <a:p>
          <a:endParaRPr lang="ru-RU"/>
        </a:p>
      </dgm:t>
    </dgm:pt>
    <dgm:pt modelId="{A59D95E9-65F7-43F5-96D6-C340AE5CC84E}" type="pres">
      <dgm:prSet presAssocID="{C93F3B9E-CDDC-460E-A310-FBF86A95111B}" presName="linear" presStyleCnt="0">
        <dgm:presLayoutVars>
          <dgm:animLvl val="lvl"/>
          <dgm:resizeHandles val="exact"/>
        </dgm:presLayoutVars>
      </dgm:prSet>
      <dgm:spPr/>
      <dgm:t>
        <a:bodyPr/>
        <a:lstStyle/>
        <a:p>
          <a:endParaRPr lang="ru-RU"/>
        </a:p>
      </dgm:t>
    </dgm:pt>
    <dgm:pt modelId="{5A4FE0A9-A481-4D5E-9E84-8F45155EC2F1}" type="pres">
      <dgm:prSet presAssocID="{44321C86-3F62-4D17-AB27-9A732EF6A235}" presName="parentText" presStyleLbl="node1" presStyleIdx="0" presStyleCnt="1">
        <dgm:presLayoutVars>
          <dgm:chMax val="0"/>
          <dgm:bulletEnabled val="1"/>
        </dgm:presLayoutVars>
      </dgm:prSet>
      <dgm:spPr/>
      <dgm:t>
        <a:bodyPr/>
        <a:lstStyle/>
        <a:p>
          <a:endParaRPr lang="ru-RU"/>
        </a:p>
      </dgm:t>
    </dgm:pt>
  </dgm:ptLst>
  <dgm:cxnLst>
    <dgm:cxn modelId="{18E8052E-ACD2-42EA-A003-76E68E3E2512}" type="presOf" srcId="{44321C86-3F62-4D17-AB27-9A732EF6A235}" destId="{5A4FE0A9-A481-4D5E-9E84-8F45155EC2F1}" srcOrd="0" destOrd="0" presId="urn:microsoft.com/office/officeart/2005/8/layout/vList2"/>
    <dgm:cxn modelId="{6AACA7F3-C7AE-430E-9954-519C0926B3D2}" type="presOf" srcId="{C93F3B9E-CDDC-460E-A310-FBF86A95111B}" destId="{A59D95E9-65F7-43F5-96D6-C340AE5CC84E}" srcOrd="0" destOrd="0" presId="urn:microsoft.com/office/officeart/2005/8/layout/vList2"/>
    <dgm:cxn modelId="{8F84DB64-7CF8-47D3-8E35-CF9476A05872}" srcId="{C93F3B9E-CDDC-460E-A310-FBF86A95111B}" destId="{44321C86-3F62-4D17-AB27-9A732EF6A235}" srcOrd="0" destOrd="0" parTransId="{FBB9E5A5-C0C1-410F-A94E-FB1DBCF2635C}" sibTransId="{E32390B5-15AB-4BA5-A2AD-87AE10C3EB79}"/>
    <dgm:cxn modelId="{6AD32FA5-B06C-4FE3-AA89-E8AEFF195653}" type="presParOf" srcId="{A59D95E9-65F7-43F5-96D6-C340AE5CC84E}" destId="{5A4FE0A9-A481-4D5E-9E84-8F45155EC2F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3F3B9E-CDDC-460E-A310-FBF86A9511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44321C86-3F62-4D17-AB27-9A732EF6A235}">
      <dgm:prSet/>
      <dgm:spPr/>
      <dgm:t>
        <a:bodyPr/>
        <a:lstStyle/>
        <a:p>
          <a:pPr rtl="0"/>
          <a:r>
            <a:rPr lang="ru-RU" dirty="0" smtClean="0">
              <a:solidFill>
                <a:schemeClr val="accent2"/>
              </a:solidFill>
            </a:rPr>
            <a:t>Количество несчастных случаев со смертельным исходом</a:t>
          </a:r>
          <a:endParaRPr lang="ru-RU" dirty="0">
            <a:solidFill>
              <a:schemeClr val="accent2"/>
            </a:solidFill>
          </a:endParaRPr>
        </a:p>
      </dgm:t>
    </dgm:pt>
    <dgm:pt modelId="{FBB9E5A5-C0C1-410F-A94E-FB1DBCF2635C}" type="parTrans" cxnId="{8F84DB64-7CF8-47D3-8E35-CF9476A05872}">
      <dgm:prSet/>
      <dgm:spPr/>
      <dgm:t>
        <a:bodyPr/>
        <a:lstStyle/>
        <a:p>
          <a:endParaRPr lang="ru-RU"/>
        </a:p>
      </dgm:t>
    </dgm:pt>
    <dgm:pt modelId="{E32390B5-15AB-4BA5-A2AD-87AE10C3EB79}" type="sibTrans" cxnId="{8F84DB64-7CF8-47D3-8E35-CF9476A05872}">
      <dgm:prSet/>
      <dgm:spPr/>
      <dgm:t>
        <a:bodyPr/>
        <a:lstStyle/>
        <a:p>
          <a:endParaRPr lang="ru-RU"/>
        </a:p>
      </dgm:t>
    </dgm:pt>
    <dgm:pt modelId="{A59D95E9-65F7-43F5-96D6-C340AE5CC84E}" type="pres">
      <dgm:prSet presAssocID="{C93F3B9E-CDDC-460E-A310-FBF86A95111B}" presName="linear" presStyleCnt="0">
        <dgm:presLayoutVars>
          <dgm:animLvl val="lvl"/>
          <dgm:resizeHandles val="exact"/>
        </dgm:presLayoutVars>
      </dgm:prSet>
      <dgm:spPr/>
      <dgm:t>
        <a:bodyPr/>
        <a:lstStyle/>
        <a:p>
          <a:endParaRPr lang="ru-RU"/>
        </a:p>
      </dgm:t>
    </dgm:pt>
    <dgm:pt modelId="{5A4FE0A9-A481-4D5E-9E84-8F45155EC2F1}" type="pres">
      <dgm:prSet presAssocID="{44321C86-3F62-4D17-AB27-9A732EF6A235}" presName="parentText" presStyleLbl="node1" presStyleIdx="0" presStyleCnt="1" custLinFactNeighborY="-212">
        <dgm:presLayoutVars>
          <dgm:chMax val="0"/>
          <dgm:bulletEnabled val="1"/>
        </dgm:presLayoutVars>
      </dgm:prSet>
      <dgm:spPr/>
      <dgm:t>
        <a:bodyPr/>
        <a:lstStyle/>
        <a:p>
          <a:endParaRPr lang="ru-RU"/>
        </a:p>
      </dgm:t>
    </dgm:pt>
  </dgm:ptLst>
  <dgm:cxnLst>
    <dgm:cxn modelId="{0DC0FE6B-7E77-434E-AEF4-F73DECC57813}" type="presOf" srcId="{44321C86-3F62-4D17-AB27-9A732EF6A235}" destId="{5A4FE0A9-A481-4D5E-9E84-8F45155EC2F1}" srcOrd="0" destOrd="0" presId="urn:microsoft.com/office/officeart/2005/8/layout/vList2"/>
    <dgm:cxn modelId="{8F84DB64-7CF8-47D3-8E35-CF9476A05872}" srcId="{C93F3B9E-CDDC-460E-A310-FBF86A95111B}" destId="{44321C86-3F62-4D17-AB27-9A732EF6A235}" srcOrd="0" destOrd="0" parTransId="{FBB9E5A5-C0C1-410F-A94E-FB1DBCF2635C}" sibTransId="{E32390B5-15AB-4BA5-A2AD-87AE10C3EB79}"/>
    <dgm:cxn modelId="{F93AA0EE-1AE8-4F2D-A8EB-987B68AD41D8}" type="presOf" srcId="{C93F3B9E-CDDC-460E-A310-FBF86A95111B}" destId="{A59D95E9-65F7-43F5-96D6-C340AE5CC84E}" srcOrd="0" destOrd="0" presId="urn:microsoft.com/office/officeart/2005/8/layout/vList2"/>
    <dgm:cxn modelId="{FA6DB434-9EF6-4534-A76D-E542C512D66B}" type="presParOf" srcId="{A59D95E9-65F7-43F5-96D6-C340AE5CC84E}" destId="{5A4FE0A9-A481-4D5E-9E84-8F45155EC2F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3F3B9E-CDDC-460E-A310-FBF86A9511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44321C86-3F62-4D17-AB27-9A732EF6A235}">
      <dgm:prSet/>
      <dgm:spPr/>
      <dgm:t>
        <a:bodyPr/>
        <a:lstStyle/>
        <a:p>
          <a:pPr rtl="0"/>
          <a:r>
            <a:rPr lang="ru-RU" dirty="0" smtClean="0">
              <a:solidFill>
                <a:schemeClr val="accent2"/>
              </a:solidFill>
            </a:rPr>
            <a:t>Количество тяжелых несчастных случаев</a:t>
          </a:r>
          <a:endParaRPr lang="ru-RU" dirty="0">
            <a:solidFill>
              <a:schemeClr val="accent2"/>
            </a:solidFill>
          </a:endParaRPr>
        </a:p>
      </dgm:t>
    </dgm:pt>
    <dgm:pt modelId="{FBB9E5A5-C0C1-410F-A94E-FB1DBCF2635C}" type="parTrans" cxnId="{8F84DB64-7CF8-47D3-8E35-CF9476A05872}">
      <dgm:prSet/>
      <dgm:spPr/>
      <dgm:t>
        <a:bodyPr/>
        <a:lstStyle/>
        <a:p>
          <a:endParaRPr lang="ru-RU"/>
        </a:p>
      </dgm:t>
    </dgm:pt>
    <dgm:pt modelId="{E32390B5-15AB-4BA5-A2AD-87AE10C3EB79}" type="sibTrans" cxnId="{8F84DB64-7CF8-47D3-8E35-CF9476A05872}">
      <dgm:prSet/>
      <dgm:spPr/>
      <dgm:t>
        <a:bodyPr/>
        <a:lstStyle/>
        <a:p>
          <a:endParaRPr lang="ru-RU"/>
        </a:p>
      </dgm:t>
    </dgm:pt>
    <dgm:pt modelId="{A59D95E9-65F7-43F5-96D6-C340AE5CC84E}" type="pres">
      <dgm:prSet presAssocID="{C93F3B9E-CDDC-460E-A310-FBF86A95111B}" presName="linear" presStyleCnt="0">
        <dgm:presLayoutVars>
          <dgm:animLvl val="lvl"/>
          <dgm:resizeHandles val="exact"/>
        </dgm:presLayoutVars>
      </dgm:prSet>
      <dgm:spPr/>
      <dgm:t>
        <a:bodyPr/>
        <a:lstStyle/>
        <a:p>
          <a:endParaRPr lang="ru-RU"/>
        </a:p>
      </dgm:t>
    </dgm:pt>
    <dgm:pt modelId="{5A4FE0A9-A481-4D5E-9E84-8F45155EC2F1}" type="pres">
      <dgm:prSet presAssocID="{44321C86-3F62-4D17-AB27-9A732EF6A235}" presName="parentText" presStyleLbl="node1" presStyleIdx="0" presStyleCnt="1" custLinFactNeighborY="-212">
        <dgm:presLayoutVars>
          <dgm:chMax val="0"/>
          <dgm:bulletEnabled val="1"/>
        </dgm:presLayoutVars>
      </dgm:prSet>
      <dgm:spPr/>
      <dgm:t>
        <a:bodyPr/>
        <a:lstStyle/>
        <a:p>
          <a:endParaRPr lang="ru-RU"/>
        </a:p>
      </dgm:t>
    </dgm:pt>
  </dgm:ptLst>
  <dgm:cxnLst>
    <dgm:cxn modelId="{8F84DB64-7CF8-47D3-8E35-CF9476A05872}" srcId="{C93F3B9E-CDDC-460E-A310-FBF86A95111B}" destId="{44321C86-3F62-4D17-AB27-9A732EF6A235}" srcOrd="0" destOrd="0" parTransId="{FBB9E5A5-C0C1-410F-A94E-FB1DBCF2635C}" sibTransId="{E32390B5-15AB-4BA5-A2AD-87AE10C3EB79}"/>
    <dgm:cxn modelId="{69B84115-5514-43B4-9743-A88F53B9858C}" type="presOf" srcId="{44321C86-3F62-4D17-AB27-9A732EF6A235}" destId="{5A4FE0A9-A481-4D5E-9E84-8F45155EC2F1}" srcOrd="0" destOrd="0" presId="urn:microsoft.com/office/officeart/2005/8/layout/vList2"/>
    <dgm:cxn modelId="{72AF1F98-C658-49DA-854C-B36107EE46D2}" type="presOf" srcId="{C93F3B9E-CDDC-460E-A310-FBF86A95111B}" destId="{A59D95E9-65F7-43F5-96D6-C340AE5CC84E}" srcOrd="0" destOrd="0" presId="urn:microsoft.com/office/officeart/2005/8/layout/vList2"/>
    <dgm:cxn modelId="{34F5AE3C-B988-4318-8CD8-F87331D39C14}" type="presParOf" srcId="{A59D95E9-65F7-43F5-96D6-C340AE5CC84E}" destId="{5A4FE0A9-A481-4D5E-9E84-8F45155EC2F1}"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376647-7FA8-4EE6-A984-42A655AF235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0D9ED134-7ED8-4B7C-AD14-4CF4157B3A15}">
      <dgm:prSet/>
      <dgm:spPr/>
      <dgm:t>
        <a:bodyPr/>
        <a:lstStyle/>
        <a:p>
          <a:pPr rtl="0"/>
          <a:r>
            <a:rPr lang="ru-RU" b="1" dirty="0" smtClean="0">
              <a:solidFill>
                <a:schemeClr val="accent2">
                  <a:lumMod val="75000"/>
                </a:schemeClr>
              </a:solidFill>
            </a:rPr>
            <a:t>СПАСИБО ЗА ВНИМАНИЕ</a:t>
          </a:r>
          <a:endParaRPr lang="ru-RU" b="1" dirty="0">
            <a:solidFill>
              <a:schemeClr val="accent2">
                <a:lumMod val="75000"/>
              </a:schemeClr>
            </a:solidFill>
          </a:endParaRPr>
        </a:p>
      </dgm:t>
    </dgm:pt>
    <dgm:pt modelId="{4BC12C01-A3E2-4A48-8B28-F73E8554CAD4}" type="parTrans" cxnId="{CA16F974-8334-4FDA-9930-10D7AE08A84C}">
      <dgm:prSet/>
      <dgm:spPr/>
      <dgm:t>
        <a:bodyPr/>
        <a:lstStyle/>
        <a:p>
          <a:endParaRPr lang="ru-RU"/>
        </a:p>
      </dgm:t>
    </dgm:pt>
    <dgm:pt modelId="{2636611E-84B1-4B39-B0C3-CB5215B3A8A8}" type="sibTrans" cxnId="{CA16F974-8334-4FDA-9930-10D7AE08A84C}">
      <dgm:prSet/>
      <dgm:spPr/>
      <dgm:t>
        <a:bodyPr/>
        <a:lstStyle/>
        <a:p>
          <a:endParaRPr lang="ru-RU"/>
        </a:p>
      </dgm:t>
    </dgm:pt>
    <dgm:pt modelId="{44ED86AF-9BA5-4438-A59B-93FD2BF4B9E3}" type="pres">
      <dgm:prSet presAssocID="{EA376647-7FA8-4EE6-A984-42A655AF2357}" presName="diagram" presStyleCnt="0">
        <dgm:presLayoutVars>
          <dgm:chPref val="1"/>
          <dgm:dir/>
          <dgm:animOne val="branch"/>
          <dgm:animLvl val="lvl"/>
          <dgm:resizeHandles/>
        </dgm:presLayoutVars>
      </dgm:prSet>
      <dgm:spPr/>
      <dgm:t>
        <a:bodyPr/>
        <a:lstStyle/>
        <a:p>
          <a:endParaRPr lang="ru-RU"/>
        </a:p>
      </dgm:t>
    </dgm:pt>
    <dgm:pt modelId="{B720EAE1-B81F-4499-A478-9182980FD46C}" type="pres">
      <dgm:prSet presAssocID="{0D9ED134-7ED8-4B7C-AD14-4CF4157B3A15}" presName="root" presStyleCnt="0"/>
      <dgm:spPr/>
    </dgm:pt>
    <dgm:pt modelId="{196EAAF4-230E-4318-8879-904A1D6082F0}" type="pres">
      <dgm:prSet presAssocID="{0D9ED134-7ED8-4B7C-AD14-4CF4157B3A15}" presName="rootComposite" presStyleCnt="0"/>
      <dgm:spPr/>
    </dgm:pt>
    <dgm:pt modelId="{EF9B17C6-8052-489F-BF9B-4926ABAA319B}" type="pres">
      <dgm:prSet presAssocID="{0D9ED134-7ED8-4B7C-AD14-4CF4157B3A15}" presName="rootText" presStyleLbl="node1" presStyleIdx="0" presStyleCnt="1" custScaleX="189630"/>
      <dgm:spPr/>
      <dgm:t>
        <a:bodyPr/>
        <a:lstStyle/>
        <a:p>
          <a:endParaRPr lang="ru-RU"/>
        </a:p>
      </dgm:t>
    </dgm:pt>
    <dgm:pt modelId="{6F9D4B12-C6BF-4050-A734-906D4D34AECF}" type="pres">
      <dgm:prSet presAssocID="{0D9ED134-7ED8-4B7C-AD14-4CF4157B3A15}" presName="rootConnector" presStyleLbl="node1" presStyleIdx="0" presStyleCnt="1"/>
      <dgm:spPr/>
      <dgm:t>
        <a:bodyPr/>
        <a:lstStyle/>
        <a:p>
          <a:endParaRPr lang="ru-RU"/>
        </a:p>
      </dgm:t>
    </dgm:pt>
    <dgm:pt modelId="{D9AD3A1A-6BDD-41B9-A26B-22155F8F296C}" type="pres">
      <dgm:prSet presAssocID="{0D9ED134-7ED8-4B7C-AD14-4CF4157B3A15}" presName="childShape" presStyleCnt="0"/>
      <dgm:spPr/>
    </dgm:pt>
  </dgm:ptLst>
  <dgm:cxnLst>
    <dgm:cxn modelId="{CA16F974-8334-4FDA-9930-10D7AE08A84C}" srcId="{EA376647-7FA8-4EE6-A984-42A655AF2357}" destId="{0D9ED134-7ED8-4B7C-AD14-4CF4157B3A15}" srcOrd="0" destOrd="0" parTransId="{4BC12C01-A3E2-4A48-8B28-F73E8554CAD4}" sibTransId="{2636611E-84B1-4B39-B0C3-CB5215B3A8A8}"/>
    <dgm:cxn modelId="{24858164-6AA5-41B5-8F5F-938467589098}" type="presOf" srcId="{0D9ED134-7ED8-4B7C-AD14-4CF4157B3A15}" destId="{6F9D4B12-C6BF-4050-A734-906D4D34AECF}" srcOrd="1" destOrd="0" presId="urn:microsoft.com/office/officeart/2005/8/layout/hierarchy3"/>
    <dgm:cxn modelId="{E3C34A07-2D7A-4558-B4E8-2B9C88303B7F}" type="presOf" srcId="{0D9ED134-7ED8-4B7C-AD14-4CF4157B3A15}" destId="{EF9B17C6-8052-489F-BF9B-4926ABAA319B}" srcOrd="0" destOrd="0" presId="urn:microsoft.com/office/officeart/2005/8/layout/hierarchy3"/>
    <dgm:cxn modelId="{23DECBB8-7029-4506-8837-8ACE851C72C9}" type="presOf" srcId="{EA376647-7FA8-4EE6-A984-42A655AF2357}" destId="{44ED86AF-9BA5-4438-A59B-93FD2BF4B9E3}" srcOrd="0" destOrd="0" presId="urn:microsoft.com/office/officeart/2005/8/layout/hierarchy3"/>
    <dgm:cxn modelId="{5E38D35C-F83B-4471-AB43-1F90867FC802}" type="presParOf" srcId="{44ED86AF-9BA5-4438-A59B-93FD2BF4B9E3}" destId="{B720EAE1-B81F-4499-A478-9182980FD46C}" srcOrd="0" destOrd="0" presId="urn:microsoft.com/office/officeart/2005/8/layout/hierarchy3"/>
    <dgm:cxn modelId="{0544D4C0-5CAC-4A1F-9AB1-76E58662D1D7}" type="presParOf" srcId="{B720EAE1-B81F-4499-A478-9182980FD46C}" destId="{196EAAF4-230E-4318-8879-904A1D6082F0}" srcOrd="0" destOrd="0" presId="urn:microsoft.com/office/officeart/2005/8/layout/hierarchy3"/>
    <dgm:cxn modelId="{65269E5F-DD69-465D-B75E-4F1B43784DFE}" type="presParOf" srcId="{196EAAF4-230E-4318-8879-904A1D6082F0}" destId="{EF9B17C6-8052-489F-BF9B-4926ABAA319B}" srcOrd="0" destOrd="0" presId="urn:microsoft.com/office/officeart/2005/8/layout/hierarchy3"/>
    <dgm:cxn modelId="{DD62B343-027B-4A36-80F4-14CF46DDE992}" type="presParOf" srcId="{196EAAF4-230E-4318-8879-904A1D6082F0}" destId="{6F9D4B12-C6BF-4050-A734-906D4D34AECF}" srcOrd="1" destOrd="0" presId="urn:microsoft.com/office/officeart/2005/8/layout/hierarchy3"/>
    <dgm:cxn modelId="{063A76CC-E925-402B-8185-A1BDB9F2AD4E}" type="presParOf" srcId="{B720EAE1-B81F-4499-A478-9182980FD46C}" destId="{D9AD3A1A-6BDD-41B9-A26B-22155F8F296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86604-F345-4E81-A77E-3DDC85D32A58}">
      <dsp:nvSpPr>
        <dsp:cNvPr id="0" name=""/>
        <dsp:cNvSpPr/>
      </dsp:nvSpPr>
      <dsp:spPr>
        <a:xfrm>
          <a:off x="0" y="6390"/>
          <a:ext cx="8856984" cy="11302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ru-RU" sz="2100" b="1" kern="1200" dirty="0" smtClean="0">
              <a:solidFill>
                <a:schemeClr val="tx1"/>
              </a:solidFill>
            </a:rPr>
            <a:t>Основные направления деятельности Самарского регионального отдела газового надзора, надзора за подъемными сооружениями и оборудованием, работающим под избыточным давлением</a:t>
          </a:r>
          <a:endParaRPr lang="ru-RU" sz="2100" b="1" kern="1200" dirty="0">
            <a:solidFill>
              <a:schemeClr val="tx1"/>
            </a:solidFill>
          </a:endParaRPr>
        </a:p>
      </dsp:txBody>
      <dsp:txXfrm>
        <a:off x="55173" y="61563"/>
        <a:ext cx="8746638" cy="1019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B2222-B0C1-44F5-B2F4-895829CBF435}">
      <dsp:nvSpPr>
        <dsp:cNvPr id="0" name=""/>
        <dsp:cNvSpPr/>
      </dsp:nvSpPr>
      <dsp:spPr>
        <a:xfrm>
          <a:off x="0" y="41716"/>
          <a:ext cx="8229599" cy="7956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ru-RU" sz="2200" b="1" kern="1200" dirty="0" smtClean="0">
              <a:solidFill>
                <a:schemeClr val="tx1"/>
              </a:solidFill>
            </a:rPr>
            <a:t>Надзор за объектами газового </a:t>
          </a:r>
          <a:r>
            <a:rPr lang="ru-RU" sz="2200" b="1" kern="1200" dirty="0" smtClean="0">
              <a:solidFill>
                <a:schemeClr val="tx1"/>
              </a:solidFill>
            </a:rPr>
            <a:t>оборудования.</a:t>
          </a:r>
          <a:endParaRPr lang="ru-RU" sz="2200" b="1" kern="1200" dirty="0">
            <a:solidFill>
              <a:schemeClr val="tx1"/>
            </a:solidFill>
          </a:endParaRPr>
        </a:p>
      </dsp:txBody>
      <dsp:txXfrm>
        <a:off x="38841" y="80557"/>
        <a:ext cx="8151917" cy="717983"/>
      </dsp:txXfrm>
    </dsp:sp>
    <dsp:sp modelId="{C045897F-EB2A-4684-A6C6-0B482169228C}">
      <dsp:nvSpPr>
        <dsp:cNvPr id="0" name=""/>
        <dsp:cNvSpPr/>
      </dsp:nvSpPr>
      <dsp:spPr>
        <a:xfrm>
          <a:off x="0" y="900742"/>
          <a:ext cx="8229599" cy="1491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ru-RU" sz="2200" b="1" kern="1200" dirty="0" smtClean="0">
              <a:solidFill>
                <a:schemeClr val="tx1"/>
              </a:solidFill>
            </a:rPr>
            <a:t>Надзор за оборудованием, работающим под давлением, грузоподъемными механизмами и подъемными сооружениями</a:t>
          </a:r>
          <a:endParaRPr lang="ru-RU" sz="2200" b="1" kern="1200" dirty="0">
            <a:solidFill>
              <a:schemeClr val="tx1"/>
            </a:solidFill>
          </a:endParaRPr>
        </a:p>
      </dsp:txBody>
      <dsp:txXfrm>
        <a:off x="72821" y="973563"/>
        <a:ext cx="8083957" cy="1346103"/>
      </dsp:txXfrm>
    </dsp:sp>
    <dsp:sp modelId="{7A4A49EB-0A60-47DF-843F-D5E95AF87734}">
      <dsp:nvSpPr>
        <dsp:cNvPr id="0" name=""/>
        <dsp:cNvSpPr/>
      </dsp:nvSpPr>
      <dsp:spPr>
        <a:xfrm>
          <a:off x="0" y="2455848"/>
          <a:ext cx="8229599" cy="18229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ru-RU" sz="2200" b="1" kern="1200" dirty="0" smtClean="0">
              <a:solidFill>
                <a:schemeClr val="tx1"/>
              </a:solidFill>
            </a:rPr>
            <a:t>Осуществление надзора за соблюдением в пределах компетенции требований промышленной безопасности при проектировании, эксплуатации, консервации и ликвидации опасных производственных объектов металлургической промышленности</a:t>
          </a:r>
          <a:endParaRPr lang="ru-RU" sz="2200" b="1" kern="1200" dirty="0">
            <a:solidFill>
              <a:schemeClr val="tx1"/>
            </a:solidFill>
          </a:endParaRPr>
        </a:p>
      </dsp:txBody>
      <dsp:txXfrm>
        <a:off x="88987" y="2544835"/>
        <a:ext cx="8051625" cy="16449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40A4F-A176-47D2-8EC0-89CC9E939D23}">
      <dsp:nvSpPr>
        <dsp:cNvPr id="0" name=""/>
        <dsp:cNvSpPr/>
      </dsp:nvSpPr>
      <dsp:spPr>
        <a:xfrm>
          <a:off x="0" y="91800"/>
          <a:ext cx="8229600" cy="959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ru-RU" sz="4100" b="1" kern="1200" dirty="0" smtClean="0">
              <a:solidFill>
                <a:schemeClr val="tx1"/>
              </a:solidFill>
            </a:rPr>
            <a:t>Виды поднадзорных объектов</a:t>
          </a:r>
          <a:endParaRPr lang="ru-RU" sz="4100" b="1" kern="1200" dirty="0">
            <a:solidFill>
              <a:schemeClr val="tx1"/>
            </a:solidFill>
          </a:endParaRPr>
        </a:p>
      </dsp:txBody>
      <dsp:txXfrm>
        <a:off x="46834" y="138634"/>
        <a:ext cx="8135932" cy="865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E0A9-A481-4D5E-9E84-8F45155EC2F1}">
      <dsp:nvSpPr>
        <dsp:cNvPr id="0" name=""/>
        <dsp:cNvSpPr/>
      </dsp:nvSpPr>
      <dsp:spPr>
        <a:xfrm>
          <a:off x="0" y="0"/>
          <a:ext cx="3168351" cy="10038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ru-RU" sz="2600" kern="1200" dirty="0" smtClean="0">
              <a:solidFill>
                <a:schemeClr val="accent2"/>
              </a:solidFill>
            </a:rPr>
            <a:t>Количество</a:t>
          </a:r>
          <a:r>
            <a:rPr lang="ru-RU" sz="2600" kern="1200" dirty="0" smtClean="0"/>
            <a:t> </a:t>
          </a:r>
          <a:r>
            <a:rPr lang="ru-RU" sz="2600" kern="1200" dirty="0" smtClean="0">
              <a:solidFill>
                <a:schemeClr val="accent2"/>
              </a:solidFill>
            </a:rPr>
            <a:t>аварий</a:t>
          </a:r>
          <a:endParaRPr lang="ru-RU" sz="2600" kern="1200" dirty="0">
            <a:solidFill>
              <a:schemeClr val="accent2"/>
            </a:solidFill>
          </a:endParaRPr>
        </a:p>
      </dsp:txBody>
      <dsp:txXfrm>
        <a:off x="49004" y="49004"/>
        <a:ext cx="3070343" cy="90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E0A9-A481-4D5E-9E84-8F45155EC2F1}">
      <dsp:nvSpPr>
        <dsp:cNvPr id="0" name=""/>
        <dsp:cNvSpPr/>
      </dsp:nvSpPr>
      <dsp:spPr>
        <a:xfrm>
          <a:off x="0" y="9970"/>
          <a:ext cx="648071" cy="844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ru-RU" sz="3700" kern="1200" dirty="0" smtClean="0"/>
            <a:t>0</a:t>
          </a:r>
          <a:endParaRPr lang="ru-RU" sz="3700" kern="1200" dirty="0"/>
        </a:p>
      </dsp:txBody>
      <dsp:txXfrm>
        <a:off x="31636" y="41606"/>
        <a:ext cx="584799" cy="7808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E0A9-A481-4D5E-9E84-8F45155EC2F1}">
      <dsp:nvSpPr>
        <dsp:cNvPr id="0" name=""/>
        <dsp:cNvSpPr/>
      </dsp:nvSpPr>
      <dsp:spPr>
        <a:xfrm>
          <a:off x="0" y="17622"/>
          <a:ext cx="3168351" cy="9687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kern="1200" dirty="0" smtClean="0">
              <a:solidFill>
                <a:schemeClr val="accent2"/>
              </a:solidFill>
            </a:rPr>
            <a:t>Количество несчастных случаев со смертельным исходом</a:t>
          </a:r>
          <a:endParaRPr lang="ru-RU" sz="1800" kern="1200" dirty="0">
            <a:solidFill>
              <a:schemeClr val="accent2"/>
            </a:solidFill>
          </a:endParaRPr>
        </a:p>
      </dsp:txBody>
      <dsp:txXfrm>
        <a:off x="47291" y="64913"/>
        <a:ext cx="3073769" cy="874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E0A9-A481-4D5E-9E84-8F45155EC2F1}">
      <dsp:nvSpPr>
        <dsp:cNvPr id="0" name=""/>
        <dsp:cNvSpPr/>
      </dsp:nvSpPr>
      <dsp:spPr>
        <a:xfrm>
          <a:off x="0" y="58158"/>
          <a:ext cx="3168351" cy="8880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ru-RU" sz="2300" kern="1200" dirty="0" smtClean="0">
              <a:solidFill>
                <a:schemeClr val="accent2"/>
              </a:solidFill>
            </a:rPr>
            <a:t>Количество тяжелых несчастных случаев</a:t>
          </a:r>
          <a:endParaRPr lang="ru-RU" sz="2300" kern="1200" dirty="0">
            <a:solidFill>
              <a:schemeClr val="accent2"/>
            </a:solidFill>
          </a:endParaRPr>
        </a:p>
      </dsp:txBody>
      <dsp:txXfrm>
        <a:off x="43350" y="101508"/>
        <a:ext cx="3081651" cy="8013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B17C6-8052-489F-BF9B-4926ABAA319B}">
      <dsp:nvSpPr>
        <dsp:cNvPr id="0" name=""/>
        <dsp:cNvSpPr/>
      </dsp:nvSpPr>
      <dsp:spPr>
        <a:xfrm>
          <a:off x="7925" y="3002"/>
          <a:ext cx="8552877" cy="22551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0">
            <a:lnSpc>
              <a:spcPct val="90000"/>
            </a:lnSpc>
            <a:spcBef>
              <a:spcPct val="0"/>
            </a:spcBef>
            <a:spcAft>
              <a:spcPct val="35000"/>
            </a:spcAft>
          </a:pPr>
          <a:r>
            <a:rPr lang="ru-RU" sz="6500" b="1" kern="1200" dirty="0" smtClean="0">
              <a:solidFill>
                <a:schemeClr val="accent2">
                  <a:lumMod val="75000"/>
                </a:schemeClr>
              </a:solidFill>
            </a:rPr>
            <a:t>СПАСИБО ЗА ВНИМАНИЕ</a:t>
          </a:r>
          <a:endParaRPr lang="ru-RU" sz="6500" b="1" kern="1200" dirty="0">
            <a:solidFill>
              <a:schemeClr val="accent2">
                <a:lumMod val="75000"/>
              </a:schemeClr>
            </a:solidFill>
          </a:endParaRPr>
        </a:p>
      </dsp:txBody>
      <dsp:txXfrm>
        <a:off x="73976" y="69053"/>
        <a:ext cx="8420775" cy="21230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540AE06-6CE1-462A-AC67-26A2E80C7A0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556FF61-17BE-489D-83FA-E8428B3943C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A519D77-4DF4-4C28-B77B-5AF2C1DF9607}"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309BB9B-6F1C-4382-B6A7-CE6110F02E9A}"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A68D75C-35A7-4914-95B2-238C1D7117F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520099B-306D-4689-BD27-CAD91C47378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A445141-2744-44E9-BAFB-9FAEE05C566A}"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C5CDDAF-9DE3-40AE-B39C-C2F1CE11639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6F96F2A-D5DF-4E40-92FF-2D396F6B1FED}"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FCBDE23-FEFE-4506-A040-052A21C8300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730B6F69-C069-459C-AC8B-ED5534FFD0E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CA266E3-B6F6-46D9-BE0F-498A7F89B2D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B549D8F-65B1-4C6A-BE9A-3AEFFA3EA71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C3D570B-5449-4171-8DCE-981AEEFBFBA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38000">
              <a:srgbClr val="21D6E0"/>
            </a:gs>
            <a:gs pos="91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4" name="Line 2"/>
          <p:cNvSpPr>
            <a:spLocks noChangeShapeType="1"/>
          </p:cNvSpPr>
          <p:nvPr/>
        </p:nvSpPr>
        <p:spPr bwMode="auto">
          <a:xfrm flipV="1">
            <a:off x="357158" y="1152525"/>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sp>
        <p:nvSpPr>
          <p:cNvPr id="538626" name="Rectangle 2"/>
          <p:cNvSpPr>
            <a:spLocks noChangeArrowheads="1"/>
          </p:cNvSpPr>
          <p:nvPr/>
        </p:nvSpPr>
        <p:spPr bwMode="auto">
          <a:xfrm>
            <a:off x="185738" y="2278063"/>
            <a:ext cx="8850312" cy="1943100"/>
          </a:xfrm>
          <a:prstGeom prst="rect">
            <a:avLst/>
          </a:prstGeom>
          <a:noFill/>
          <a:ln w="9525">
            <a:noFill/>
            <a:miter lim="800000"/>
            <a:headEnd/>
            <a:tailEnd/>
          </a:ln>
          <a:effectLst/>
        </p:spPr>
        <p:txBody>
          <a:bodyPr lIns="92075" tIns="46038" rIns="92075" bIns="46038" anchor="ctr"/>
          <a:lstStyle/>
          <a:p>
            <a:pPr algn="ctr">
              <a:defRPr/>
            </a:pPr>
            <a:r>
              <a:rPr lang="ru-RU" sz="2800" b="1" cap="all" dirty="0" smtClean="0">
                <a:solidFill>
                  <a:srgbClr val="2D2D8A">
                    <a:lumMod val="75000"/>
                  </a:srgbClr>
                </a:solidFill>
                <a:latin typeface="Arial" panose="020B0604020202020204" pitchFamily="34" charset="0"/>
                <a:cs typeface="Arial" panose="020B0604020202020204" pitchFamily="34" charset="0"/>
              </a:rPr>
              <a:t>Самарский региональный отдел газового надзора, надзора за подъемными сооружениями и оборудованием, работающим под избыточным давлением</a:t>
            </a:r>
            <a:endParaRPr lang="ru-RU" sz="2800" b="1" cap="all" dirty="0">
              <a:solidFill>
                <a:srgbClr val="2D2D8A">
                  <a:lumMod val="75000"/>
                </a:srgbClr>
              </a:solidFill>
              <a:latin typeface="Arial" panose="020B0604020202020204" pitchFamily="34" charset="0"/>
              <a:cs typeface="Arial" panose="020B0604020202020204" pitchFamily="34" charset="0"/>
            </a:endParaRPr>
          </a:p>
        </p:txBody>
      </p:sp>
      <p:sp>
        <p:nvSpPr>
          <p:cNvPr id="5123" name="Rectangle 3"/>
          <p:cNvSpPr>
            <a:spLocks noChangeArrowheads="1"/>
          </p:cNvSpPr>
          <p:nvPr/>
        </p:nvSpPr>
        <p:spPr bwMode="auto">
          <a:xfrm>
            <a:off x="0" y="5029200"/>
            <a:ext cx="9144000" cy="685800"/>
          </a:xfrm>
          <a:prstGeom prst="rect">
            <a:avLst/>
          </a:prstGeom>
          <a:noFill/>
          <a:ln w="9525">
            <a:noFill/>
            <a:miter lim="800000"/>
            <a:headEnd/>
            <a:tailEnd/>
          </a:ln>
        </p:spPr>
        <p:txBody>
          <a:bodyPr lIns="92075" tIns="46038" rIns="92075" bIns="46038"/>
          <a:lstStyle/>
          <a:p>
            <a:pPr algn="ctr">
              <a:lnSpc>
                <a:spcPct val="90000"/>
              </a:lnSpc>
              <a:defRPr/>
            </a:pPr>
            <a:endPar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p:txBody>
      </p:sp>
      <p:grpSp>
        <p:nvGrpSpPr>
          <p:cNvPr id="3079" name="Group 36"/>
          <p:cNvGrpSpPr>
            <a:grpSpLocks/>
          </p:cNvGrpSpPr>
          <p:nvPr/>
        </p:nvGrpSpPr>
        <p:grpSpPr bwMode="auto">
          <a:xfrm>
            <a:off x="0" y="0"/>
            <a:ext cx="9144000" cy="1974850"/>
            <a:chOff x="0" y="-376"/>
            <a:chExt cx="5760" cy="1244"/>
          </a:xfrm>
        </p:grpSpPr>
        <p:sp>
          <p:nvSpPr>
            <p:cNvPr id="3084" name="Rectangle 37"/>
            <p:cNvSpPr>
              <a:spLocks noChangeArrowheads="1"/>
            </p:cNvSpPr>
            <p:nvPr/>
          </p:nvSpPr>
          <p:spPr bwMode="auto">
            <a:xfrm>
              <a:off x="0" y="287"/>
              <a:ext cx="5760" cy="118"/>
            </a:xfrm>
            <a:prstGeom prst="rect">
              <a:avLst/>
            </a:prstGeom>
            <a:gradFill rotWithShape="0">
              <a:gsLst>
                <a:gs pos="0">
                  <a:srgbClr val="003366"/>
                </a:gs>
                <a:gs pos="100000">
                  <a:srgbClr val="0000CC"/>
                </a:gs>
              </a:gsLst>
              <a:lin ang="0" scaled="1"/>
            </a:gradFill>
            <a:ln w="9525">
              <a:noFill/>
              <a:miter lim="800000"/>
              <a:headEnd/>
              <a:tailEnd/>
            </a:ln>
          </p:spPr>
          <p:txBody>
            <a:bodyPr/>
            <a:lstStyle/>
            <a:p>
              <a:endParaRPr kumimoji="1" lang="ru-RU" sz="1400" b="1">
                <a:solidFill>
                  <a:srgbClr val="000000"/>
                </a:solidFill>
                <a:latin typeface="Calibri" pitchFamily="34" charset="0"/>
                <a:cs typeface="Arial" charset="0"/>
              </a:endParaRPr>
            </a:p>
          </p:txBody>
        </p:sp>
        <p:sp>
          <p:nvSpPr>
            <p:cNvPr id="5130" name="Rectangle 38"/>
            <p:cNvSpPr>
              <a:spLocks noChangeArrowheads="1"/>
            </p:cNvSpPr>
            <p:nvPr/>
          </p:nvSpPr>
          <p:spPr bwMode="auto">
            <a:xfrm>
              <a:off x="0" y="458"/>
              <a:ext cx="5760" cy="166"/>
            </a:xfrm>
            <a:prstGeom prst="rect">
              <a:avLst/>
            </a:prstGeom>
            <a:gradFill rotWithShape="0">
              <a:gsLst>
                <a:gs pos="0">
                  <a:srgbClr val="003366"/>
                </a:gs>
                <a:gs pos="100000">
                  <a:srgbClr val="0000CC"/>
                </a:gs>
              </a:gsLst>
              <a:lin ang="0" scaled="1"/>
            </a:grad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a:defRPr/>
              </a:pPr>
              <a:endParaRPr kumimoji="1" lang="ru-RU" sz="1400" b="1">
                <a:solidFill>
                  <a:srgbClr val="000000"/>
                </a:solidFill>
                <a:latin typeface="Calibri" pitchFamily="34" charset="0"/>
                <a:cs typeface="Calibri" pitchFamily="34" charset="0"/>
              </a:endParaRPr>
            </a:p>
          </p:txBody>
        </p:sp>
        <p:sp>
          <p:nvSpPr>
            <p:cNvPr id="5131" name="Rectangle 39"/>
            <p:cNvSpPr>
              <a:spLocks noChangeArrowheads="1"/>
            </p:cNvSpPr>
            <p:nvPr/>
          </p:nvSpPr>
          <p:spPr bwMode="auto">
            <a:xfrm>
              <a:off x="0" y="401"/>
              <a:ext cx="5760" cy="81"/>
            </a:xfrm>
            <a:prstGeom prst="rect">
              <a:avLst/>
            </a:prstGeom>
            <a:solidFill>
              <a:srgbClr val="993300"/>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a:defRPr/>
              </a:pPr>
              <a:endParaRPr kumimoji="1" lang="ru-RU" sz="1400" b="1">
                <a:solidFill>
                  <a:srgbClr val="000000"/>
                </a:solidFill>
                <a:latin typeface="Calibri" pitchFamily="34" charset="0"/>
                <a:cs typeface="Calibri" pitchFamily="34" charset="0"/>
              </a:endParaRPr>
            </a:p>
          </p:txBody>
        </p:sp>
        <p:sp>
          <p:nvSpPr>
            <p:cNvPr id="2" name="Text Box 40"/>
            <p:cNvSpPr txBox="1">
              <a:spLocks noChangeArrowheads="1"/>
            </p:cNvSpPr>
            <p:nvPr/>
          </p:nvSpPr>
          <p:spPr bwMode="auto">
            <a:xfrm>
              <a:off x="270" y="-376"/>
              <a:ext cx="5328" cy="564"/>
            </a:xfrm>
            <a:prstGeom prst="rect">
              <a:avLst/>
            </a:prstGeom>
            <a:noFill/>
            <a:ln w="9525">
              <a:noFill/>
              <a:miter lim="800000"/>
              <a:headEnd/>
              <a:tailEnd/>
            </a:ln>
          </p:spPr>
          <p:txBody>
            <a:bodyPr>
              <a:spAutoFit/>
            </a:bodyPr>
            <a:lstStyle/>
            <a:p>
              <a:pPr algn="ctr">
                <a:lnSpc>
                  <a:spcPct val="90000"/>
                </a:lnSpc>
                <a:defRPr/>
              </a:pPr>
              <a:endParaRPr kumimoji="1" lang="en-US"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a:p>
              <a:pPr algn="ctr">
                <a:lnSpc>
                  <a:spcPct val="90000"/>
                </a:lnSpc>
                <a:defRPr/>
              </a:pPr>
              <a:r>
                <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rPr>
                <a:t>Средне-Поволжское Управление Федеральной службы по экологическому, технологическому и атомному надзору</a:t>
              </a:r>
            </a:p>
          </p:txBody>
        </p:sp>
        <p:pic>
          <p:nvPicPr>
            <p:cNvPr id="3092" name="Picture 41" descr="fsetan_emblema2007"/>
            <p:cNvPicPr>
              <a:picLocks noChangeAspect="1" noChangeArrowheads="1"/>
            </p:cNvPicPr>
            <p:nvPr/>
          </p:nvPicPr>
          <p:blipFill>
            <a:blip r:embed="rId2" cstate="print"/>
            <a:srcRect/>
            <a:stretch>
              <a:fillRect/>
            </a:stretch>
          </p:blipFill>
          <p:spPr bwMode="auto">
            <a:xfrm>
              <a:off x="0" y="119"/>
              <a:ext cx="666" cy="749"/>
            </a:xfrm>
            <a:prstGeom prst="rect">
              <a:avLst/>
            </a:prstGeom>
            <a:noFill/>
            <a:ln w="9525">
              <a:noFill/>
              <a:miter lim="800000"/>
              <a:headEnd/>
              <a:tailEnd/>
            </a:ln>
          </p:spPr>
        </p:pic>
      </p:grpSp>
      <p:sp>
        <p:nvSpPr>
          <p:cNvPr id="3080" name="TextBox 3"/>
          <p:cNvSpPr txBox="1">
            <a:spLocks noChangeArrowheads="1"/>
          </p:cNvSpPr>
          <p:nvPr/>
        </p:nvSpPr>
        <p:spPr bwMode="auto">
          <a:xfrm>
            <a:off x="0" y="5160963"/>
            <a:ext cx="8994775" cy="1477328"/>
          </a:xfrm>
          <a:prstGeom prst="rect">
            <a:avLst/>
          </a:prstGeom>
          <a:noFill/>
          <a:ln w="9525">
            <a:noFill/>
            <a:miter lim="800000"/>
            <a:headEnd/>
            <a:tailEnd/>
          </a:ln>
        </p:spPr>
        <p:txBody>
          <a:bodyPr>
            <a:spAutoFit/>
          </a:bodyPr>
          <a:lstStyle/>
          <a:p>
            <a:pPr algn="ctr"/>
            <a:r>
              <a:rPr lang="ru-RU" dirty="0"/>
              <a:t>Докладчик: </a:t>
            </a:r>
            <a:r>
              <a:rPr lang="ru-RU" dirty="0" smtClean="0"/>
              <a:t>Горбунов Сергей Николаевич, </a:t>
            </a:r>
            <a:endParaRPr lang="ru-RU" dirty="0"/>
          </a:p>
          <a:p>
            <a:pPr algn="ctr"/>
            <a:r>
              <a:rPr lang="ru-RU" dirty="0"/>
              <a:t>Начальник </a:t>
            </a:r>
            <a:r>
              <a:rPr lang="ru-RU" dirty="0" smtClean="0"/>
              <a:t>Самарского регионального отдела </a:t>
            </a:r>
            <a:r>
              <a:rPr lang="ru-RU" dirty="0"/>
              <a:t>газового надзора, надзора за подъемными сооружениями и оборудованием, работающим под избыточным давлением</a:t>
            </a:r>
          </a:p>
          <a:p>
            <a:pPr algn="ctr"/>
            <a:endParaRPr lang="ru-RU" dirty="0"/>
          </a:p>
        </p:txBody>
      </p:sp>
      <p:sp>
        <p:nvSpPr>
          <p:cNvPr id="15" name="Line 2"/>
          <p:cNvSpPr>
            <a:spLocks noChangeShapeType="1"/>
          </p:cNvSpPr>
          <p:nvPr/>
        </p:nvSpPr>
        <p:spPr bwMode="auto">
          <a:xfrm flipV="1">
            <a:off x="357158" y="4827588"/>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2051" name="Picture 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2157956" y="274638"/>
            <a:ext cx="4828088" cy="585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12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043277" y="274638"/>
            <a:ext cx="7057445" cy="585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398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Объект 3"/>
          <p:cNvSpPr>
            <a:spLocks noGrp="1"/>
          </p:cNvSpPr>
          <p:nvPr>
            <p:ph/>
          </p:nvPr>
        </p:nvSpPr>
        <p:spPr/>
        <p:txBody>
          <a:bodyPr/>
          <a:lstStyle/>
          <a:p>
            <a:r>
              <a:rPr lang="ru-RU" sz="4000" dirty="0"/>
              <a:t>Технические причины.</a:t>
            </a:r>
          </a:p>
          <a:p>
            <a:r>
              <a:rPr lang="ru-RU" sz="2400" dirty="0"/>
              <a:t>Авария произошла в результате нарушения машинистом автомобильного крана </a:t>
            </a:r>
            <a:r>
              <a:rPr lang="ru-RU" sz="2400" dirty="0" err="1"/>
              <a:t>Перякиным</a:t>
            </a:r>
            <a:r>
              <a:rPr lang="ru-RU" sz="2400" dirty="0"/>
              <a:t> И.И. требований руководства по эксплуатации автомобильного крана КС-45717К-3Р и не выполнения требований производственной инструкции машиниста автомобильного крана, а именно:</a:t>
            </a:r>
          </a:p>
          <a:p>
            <a:r>
              <a:rPr lang="ru-RU" sz="2400" dirty="0"/>
              <a:t>1. Подъем и перемещение груза, вес которого превышает допустимый. В данном случае при  вылете 11 м и длине стрелы 20,04м. согласно грузовой характеристике крана  перегруз составил 140%.</a:t>
            </a:r>
          </a:p>
          <a:p>
            <a:r>
              <a:rPr lang="ru-RU" sz="2400" dirty="0"/>
              <a:t>2.  Работа с неисправным  датчиком  усилия, что привело к не отключению крана в момент перегруза</a:t>
            </a:r>
            <a:r>
              <a:rPr lang="ru-RU" sz="2400" dirty="0" smtClean="0"/>
              <a:t>.</a:t>
            </a:r>
          </a:p>
          <a:p>
            <a:endParaRPr lang="ru-RU" sz="2400" dirty="0"/>
          </a:p>
          <a:p>
            <a:endParaRPr lang="ru-RU" sz="2400" dirty="0"/>
          </a:p>
        </p:txBody>
      </p:sp>
    </p:spTree>
    <p:extLst>
      <p:ext uri="{BB962C8B-B14F-4D97-AF65-F5344CB8AC3E}">
        <p14:creationId xmlns:p14="http://schemas.microsoft.com/office/powerpoint/2010/main" val="116686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88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Объект 1"/>
          <p:cNvSpPr>
            <a:spLocks noGrp="1"/>
          </p:cNvSpPr>
          <p:nvPr>
            <p:ph/>
          </p:nvPr>
        </p:nvSpPr>
        <p:spPr/>
        <p:txBody>
          <a:bodyPr/>
          <a:lstStyle/>
          <a:p>
            <a:r>
              <a:rPr lang="ru-RU" sz="2400" dirty="0"/>
              <a:t>Организационные причины.</a:t>
            </a:r>
          </a:p>
          <a:p>
            <a:r>
              <a:rPr lang="ru-RU" sz="2400" dirty="0" smtClean="0"/>
              <a:t>1</a:t>
            </a:r>
            <a:r>
              <a:rPr lang="ru-RU" sz="2400" dirty="0"/>
              <a:t>. Неудовлетворительная организация осуществления производственного контроля за безопасной эксплуатацией крана. Безопасная эксплуатация крана не обеспечивается строгим выполнением работодателями, специалистами и обслуживающим краны персоналом требований правил безопасности, должностных и производственных инструкций.</a:t>
            </a:r>
          </a:p>
          <a:p>
            <a:r>
              <a:rPr lang="ru-RU" sz="2400" dirty="0"/>
              <a:t>Специалист </a:t>
            </a:r>
            <a:r>
              <a:rPr lang="ru-RU" sz="2400" dirty="0" smtClean="0"/>
              <a:t>ответственный </a:t>
            </a:r>
            <a:r>
              <a:rPr lang="ru-RU" sz="2400" dirty="0"/>
              <a:t>за осуществление производственного контроля с применением подъемных </a:t>
            </a:r>
            <a:r>
              <a:rPr lang="ru-RU" sz="2400" dirty="0" smtClean="0"/>
              <a:t>сооружений ООО </a:t>
            </a:r>
            <a:r>
              <a:rPr lang="ru-RU" sz="2400" dirty="0"/>
              <a:t>«ТРАНСГРУЗ</a:t>
            </a:r>
            <a:r>
              <a:rPr lang="ru-RU" sz="2400" dirty="0" smtClean="0"/>
              <a:t>», </a:t>
            </a:r>
            <a:r>
              <a:rPr lang="ru-RU" sz="2400" dirty="0"/>
              <a:t>не обеспечил должного надзора за техническим состоянием и безопасной эксплуатацией подъемных сооружений.  </a:t>
            </a:r>
          </a:p>
          <a:p>
            <a:pPr marL="0" indent="0">
              <a:buNone/>
            </a:pPr>
            <a:endParaRPr lang="ru-RU" sz="2400" dirty="0"/>
          </a:p>
        </p:txBody>
      </p:sp>
    </p:spTree>
    <p:extLst>
      <p:ext uri="{BB962C8B-B14F-4D97-AF65-F5344CB8AC3E}">
        <p14:creationId xmlns:p14="http://schemas.microsoft.com/office/powerpoint/2010/main" val="1465782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50000">
              <a:srgbClr val="21D6E0"/>
            </a:gs>
            <a:gs pos="98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714202"/>
          </a:xfrm>
        </p:spPr>
        <p:txBody>
          <a:bodyPr/>
          <a:lstStyle/>
          <a:p>
            <a:r>
              <a:rPr lang="ru-RU" sz="2400" b="1" dirty="0" smtClean="0"/>
              <a:t>Авария </a:t>
            </a:r>
            <a:r>
              <a:rPr lang="ru-RU" sz="2400" b="1" dirty="0"/>
              <a:t>на </a:t>
            </a:r>
            <a:r>
              <a:rPr lang="ru-RU" sz="2400" b="1" dirty="0" smtClean="0"/>
              <a:t>лифте в приемном покое </a:t>
            </a:r>
            <a:r>
              <a:rPr lang="ru-RU" sz="2400" b="1" dirty="0" err="1"/>
              <a:t>Нефтегорской</a:t>
            </a:r>
            <a:r>
              <a:rPr lang="ru-RU" sz="2400" b="1" dirty="0"/>
              <a:t> ЦРБ, первый этаж. Лифт тип Б-5, изготовлен в 1973 </a:t>
            </a:r>
            <a:r>
              <a:rPr lang="ru-RU" sz="2400" b="1" dirty="0" smtClean="0"/>
              <a:t>году, </a:t>
            </a:r>
            <a:r>
              <a:rPr lang="ru-RU" sz="2400" b="1" dirty="0"/>
              <a:t>завод-изготовитель «Ленинградский государственный центральный ремонтно-механический завод», зав.№17289</a:t>
            </a:r>
            <a:endParaRPr lang="ru-RU" sz="2400" b="1" dirty="0"/>
          </a:p>
        </p:txBody>
      </p:sp>
      <p:sp>
        <p:nvSpPr>
          <p:cNvPr id="4" name="Объект 3"/>
          <p:cNvSpPr>
            <a:spLocks noGrp="1"/>
          </p:cNvSpPr>
          <p:nvPr>
            <p:ph idx="1"/>
          </p:nvPr>
        </p:nvSpPr>
        <p:spPr>
          <a:xfrm>
            <a:off x="457200" y="2276872"/>
            <a:ext cx="8229600" cy="3849291"/>
          </a:xfrm>
        </p:spPr>
        <p:txBody>
          <a:bodyPr/>
          <a:lstStyle/>
          <a:p>
            <a:r>
              <a:rPr lang="ru-RU" sz="2400" dirty="0"/>
              <a:t> Авария произошла 26.02.2020 с причинением вреда жизни, здоровью гражданке </a:t>
            </a:r>
            <a:r>
              <a:rPr lang="ru-RU" sz="2400" dirty="0" err="1"/>
              <a:t>Вахминцевой</a:t>
            </a:r>
            <a:r>
              <a:rPr lang="ru-RU" sz="2400" dirty="0"/>
              <a:t> Нине </a:t>
            </a:r>
            <a:r>
              <a:rPr lang="ru-RU" sz="2400" dirty="0" smtClean="0"/>
              <a:t>Владимировне.</a:t>
            </a:r>
          </a:p>
          <a:p>
            <a:r>
              <a:rPr lang="ru-RU" sz="2400" dirty="0" smtClean="0"/>
              <a:t>Пострадавшая </a:t>
            </a:r>
            <a:r>
              <a:rPr lang="ru-RU" sz="2400" dirty="0"/>
              <a:t>пожилая женщина поступила в ГБУЗ СО «</a:t>
            </a:r>
            <a:r>
              <a:rPr lang="ru-RU" sz="2400" dirty="0" err="1"/>
              <a:t>Нефтегорская</a:t>
            </a:r>
            <a:r>
              <a:rPr lang="ru-RU" sz="2400" dirty="0"/>
              <a:t> ЦРБ» утром 26.02.2020 на стационар в хирургию</a:t>
            </a:r>
            <a:r>
              <a:rPr lang="ru-RU" sz="2400" dirty="0" smtClean="0"/>
              <a:t>.</a:t>
            </a:r>
          </a:p>
          <a:p>
            <a:r>
              <a:rPr lang="ru-RU" sz="2400" dirty="0" smtClean="0"/>
              <a:t>Пострадавшая самостоятельно открыла двери </a:t>
            </a:r>
            <a:r>
              <a:rPr lang="ru-RU" sz="2400" dirty="0"/>
              <a:t>шахты </a:t>
            </a:r>
            <a:r>
              <a:rPr lang="ru-RU" sz="2400" dirty="0" smtClean="0"/>
              <a:t>лифта на первом этаже приемного покоя и упала </a:t>
            </a:r>
            <a:r>
              <a:rPr lang="ru-RU" sz="2400" dirty="0"/>
              <a:t>в шахту </a:t>
            </a:r>
            <a:r>
              <a:rPr lang="ru-RU" sz="2400" dirty="0" smtClean="0"/>
              <a:t>лифта.</a:t>
            </a:r>
            <a:endParaRPr lang="ru-RU" sz="2400" dirty="0"/>
          </a:p>
        </p:txBody>
      </p:sp>
    </p:spTree>
    <p:extLst>
      <p:ext uri="{BB962C8B-B14F-4D97-AF65-F5344CB8AC3E}">
        <p14:creationId xmlns:p14="http://schemas.microsoft.com/office/powerpoint/2010/main" val="139626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9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sz="2400" dirty="0" smtClean="0"/>
              <a:t>Двери шахты лифта на первом этаже приемного покоя </a:t>
            </a:r>
            <a:r>
              <a:rPr lang="ru-RU" sz="2400" dirty="0" err="1" smtClean="0"/>
              <a:t>Нефтегорской</a:t>
            </a:r>
            <a:r>
              <a:rPr lang="ru-RU" sz="2400" dirty="0" smtClean="0"/>
              <a:t> ЦРБ</a:t>
            </a:r>
            <a:endParaRPr lang="ru-RU" sz="2400" dirty="0"/>
          </a:p>
        </p:txBody>
      </p:sp>
      <p:pic>
        <p:nvPicPr>
          <p:cNvPr id="5122" name="Picture 2" descr="F:\расследование аварий ГБУЗ и Трансгруз\Расследование аварии Нефтегорская ЦРБ\фото\IMG_20200609_124458.jpg"/>
          <p:cNvPicPr>
            <a:picLocks noGrp="1" noChangeAspect="1" noChangeArrowheads="1"/>
          </p:cNvPicPr>
          <p:nvPr>
            <p:ph type="tbl" idx="1"/>
          </p:nvPr>
        </p:nvPicPr>
        <p:blipFill>
          <a:blip r:embed="rId2" cstate="print">
            <a:extLst>
              <a:ext uri="{28A0092B-C50C-407E-A947-70E740481C1C}">
                <a14:useLocalDpi xmlns:a14="http://schemas.microsoft.com/office/drawing/2010/main" val="0"/>
              </a:ext>
            </a:extLst>
          </a:blip>
          <a:stretch>
            <a:fillRect/>
          </a:stretch>
        </p:blipFill>
        <p:spPr bwMode="auto">
          <a:xfrm>
            <a:off x="2051720" y="1556792"/>
            <a:ext cx="48965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33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Объект 3"/>
          <p:cNvSpPr>
            <a:spLocks noGrp="1"/>
          </p:cNvSpPr>
          <p:nvPr>
            <p:ph/>
          </p:nvPr>
        </p:nvSpPr>
        <p:spPr/>
        <p:txBody>
          <a:bodyPr/>
          <a:lstStyle/>
          <a:p>
            <a:r>
              <a:rPr lang="ru-RU" sz="2400" dirty="0"/>
              <a:t>Согласно заключения по результатам обследования больничного лифта, </a:t>
            </a:r>
            <a:r>
              <a:rPr lang="ru-RU" sz="2400" dirty="0" smtClean="0"/>
              <a:t>выполненное </a:t>
            </a:r>
            <a:r>
              <a:rPr lang="ru-RU" sz="2400" dirty="0"/>
              <a:t>Испытательным центром общество с ограниченной ответственностью инженерный центр «ЭКСПЕРТЛИФТ</a:t>
            </a:r>
            <a:r>
              <a:rPr lang="ru-RU" sz="2400" dirty="0" smtClean="0"/>
              <a:t>»</a:t>
            </a:r>
          </a:p>
          <a:p>
            <a:pPr marL="0" indent="0">
              <a:buNone/>
            </a:pPr>
            <a:r>
              <a:rPr lang="ru-RU" sz="2400" dirty="0"/>
              <a:t> </a:t>
            </a:r>
            <a:r>
              <a:rPr lang="ru-RU" sz="2400" dirty="0" smtClean="0"/>
              <a:t>               </a:t>
            </a:r>
            <a:r>
              <a:rPr lang="ru-RU" sz="2400" dirty="0"/>
              <a:t>В результате обследования установлено:</a:t>
            </a:r>
            <a:endParaRPr lang="ru-RU" sz="2400" dirty="0" smtClean="0"/>
          </a:p>
          <a:p>
            <a:r>
              <a:rPr lang="ru-RU" sz="2400" dirty="0"/>
              <a:t>1. Лифт не соответствует общим требованиям безопасности, установленным Приложением ТР ТС 011/2011 «Безопасность лифтов» и (с учетом назначения лифта) специальным требованиям безопасности, установленным разделам установленным Приложением 1 ТР ТС 011/2011 «Безопасность лифтов».</a:t>
            </a:r>
          </a:p>
          <a:p>
            <a:r>
              <a:rPr lang="ru-RU" sz="2400" dirty="0"/>
              <a:t>2. На основании технического состояния оборудования и металлоконструкций не допускается возможность использования лифта по назначению. </a:t>
            </a:r>
          </a:p>
          <a:p>
            <a:endParaRPr lang="ru-RU" sz="2400" dirty="0"/>
          </a:p>
        </p:txBody>
      </p:sp>
    </p:spTree>
    <p:extLst>
      <p:ext uri="{BB962C8B-B14F-4D97-AF65-F5344CB8AC3E}">
        <p14:creationId xmlns:p14="http://schemas.microsoft.com/office/powerpoint/2010/main" val="238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260648"/>
            <a:ext cx="8229600" cy="1143000"/>
          </a:xfrm>
        </p:spPr>
        <p:txBody>
          <a:bodyPr/>
          <a:lstStyle/>
          <a:p>
            <a:r>
              <a:rPr lang="ru-RU" sz="2400" dirty="0" smtClean="0"/>
              <a:t>Техническое </a:t>
            </a:r>
            <a:r>
              <a:rPr lang="ru-RU" sz="2400" dirty="0"/>
              <a:t>состояние </a:t>
            </a:r>
            <a:r>
              <a:rPr lang="ru-RU" sz="2400" dirty="0" smtClean="0"/>
              <a:t>оборудования </a:t>
            </a:r>
            <a:r>
              <a:rPr lang="ru-RU" sz="2400" dirty="0"/>
              <a:t>и металлоконструкций не допускает возможность использования лифта по назначению.</a:t>
            </a:r>
          </a:p>
        </p:txBody>
      </p:sp>
      <p:pic>
        <p:nvPicPr>
          <p:cNvPr id="6146" name="Picture 2" descr="F:\расследование аварий ГБУЗ и Трансгруз\Расследование аварии Нефтегорская ЦРБ\фото\IMG_20200609_13295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1628800"/>
            <a:ext cx="4038600" cy="446449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расследование аварий ГБУЗ и Трансгруз\Расследование аварии Нефтегорская ЦРБ\фото\IMG_20200609_13304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00808"/>
            <a:ext cx="4038600"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60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Объект 4"/>
          <p:cNvSpPr>
            <a:spLocks noGrp="1"/>
          </p:cNvSpPr>
          <p:nvPr>
            <p:ph/>
          </p:nvPr>
        </p:nvSpPr>
        <p:spPr/>
        <p:txBody>
          <a:bodyPr/>
          <a:lstStyle/>
          <a:p>
            <a:pPr marL="0" indent="0">
              <a:buNone/>
            </a:pPr>
            <a:r>
              <a:rPr lang="ru-RU" sz="2200" b="1" dirty="0" smtClean="0"/>
              <a:t>                        Технические причины аварии лифта.</a:t>
            </a:r>
          </a:p>
          <a:p>
            <a:r>
              <a:rPr lang="ru-RU" sz="2200" dirty="0" smtClean="0"/>
              <a:t>Возможной </a:t>
            </a:r>
            <a:r>
              <a:rPr lang="ru-RU" sz="2200" dirty="0"/>
              <a:t>причиной открытия двери шахты лифта на первом этаже, при отсутствии кабины на этаже, явилось не прикрытие правой створки двери шахты при заклинивании двери (ввиду большого износа петель) или попадание небольшого постороннего предмета между порогом и дверью шахты, при этом, сложилась ситуация при которой блокировочные контакты электрического устройства безопасности контролирующие закрывание дверей шахты замкнулись.  Далее при закрывании створок дверей кабины и нажатии кнопки приказа сработала электромеханическая отводка, освобождающая механизм запирания механического замка, однако механический замок не запер дверь (его флажок не попал в ответный паз в створке дверей шахты), а его блокировочный контакт электрического устройства безопасности контролирующий запирание механического замка (принудительно замкнутый), позволил перейти лифту в нормальную работу и лифт отправился на другой этаж.</a:t>
            </a:r>
          </a:p>
        </p:txBody>
      </p:sp>
    </p:spTree>
    <p:extLst>
      <p:ext uri="{BB962C8B-B14F-4D97-AF65-F5344CB8AC3E}">
        <p14:creationId xmlns:p14="http://schemas.microsoft.com/office/powerpoint/2010/main" val="3161907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20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2400" dirty="0" smtClean="0"/>
              <a:t>Блокировочный </a:t>
            </a:r>
            <a:r>
              <a:rPr lang="ru-RU" sz="2400" dirty="0"/>
              <a:t>контакт электрического устройства безопасности контролирующий запирание механического замка (принудительно замкнутый)</a:t>
            </a:r>
          </a:p>
        </p:txBody>
      </p:sp>
      <p:pic>
        <p:nvPicPr>
          <p:cNvPr id="7170" name="Picture 2" descr="F:\расследование аварий ГБУЗ и Трансгруз\Расследование аварии Нефтегорская ЦРБ\фото\IMG_20200609_133739.jpg"/>
          <p:cNvPicPr>
            <a:picLocks noGrp="1" noChangeAspect="1" noChangeArrowheads="1"/>
          </p:cNvPicPr>
          <p:nvPr>
            <p:ph type="tbl" idx="1"/>
          </p:nvPr>
        </p:nvPicPr>
        <p:blipFill>
          <a:blip r:embed="rId2" cstate="print">
            <a:extLst>
              <a:ext uri="{28A0092B-C50C-407E-A947-70E740481C1C}">
                <a14:useLocalDpi xmlns:a14="http://schemas.microsoft.com/office/drawing/2010/main" val="0"/>
              </a:ext>
            </a:extLst>
          </a:blip>
          <a:stretch>
            <a:fillRect/>
          </a:stretch>
        </p:blipFill>
        <p:spPr bwMode="auto">
          <a:xfrm>
            <a:off x="611560" y="1600200"/>
            <a:ext cx="80648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32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953042792"/>
              </p:ext>
            </p:extLst>
          </p:nvPr>
        </p:nvGraphicFramePr>
        <p:xfrm>
          <a:off x="107504" y="332656"/>
          <a:ext cx="8856984"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Содержимое 6"/>
          <p:cNvGraphicFramePr>
            <a:graphicFrameLocks noGrp="1"/>
          </p:cNvGraphicFramePr>
          <p:nvPr>
            <p:ph idx="1"/>
            <p:extLst>
              <p:ext uri="{D42A27DB-BD31-4B8C-83A1-F6EECF244321}">
                <p14:modId xmlns:p14="http://schemas.microsoft.com/office/powerpoint/2010/main" val="3320551126"/>
              </p:ext>
            </p:extLst>
          </p:nvPr>
        </p:nvGraphicFramePr>
        <p:xfrm>
          <a:off x="467544" y="1772816"/>
          <a:ext cx="8229600" cy="43204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D36B2222-B0C1-44F5-B2F4-895829CBF435}"/>
                                            </p:graphicEl>
                                          </p:spTgt>
                                        </p:tgtEl>
                                        <p:attrNameLst>
                                          <p:attrName>style.visibility</p:attrName>
                                        </p:attrNameLst>
                                      </p:cBhvr>
                                      <p:to>
                                        <p:strVal val="visible"/>
                                      </p:to>
                                    </p:set>
                                    <p:anim calcmode="lin" valueType="num">
                                      <p:cBhvr additive="base">
                                        <p:cTn id="13" dur="2000" fill="hold"/>
                                        <p:tgtEl>
                                          <p:spTgt spid="7">
                                            <p:graphicEl>
                                              <a:dgm id="{D36B2222-B0C1-44F5-B2F4-895829CBF435}"/>
                                            </p:graphic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7">
                                            <p:graphicEl>
                                              <a:dgm id="{D36B2222-B0C1-44F5-B2F4-895829CBF435}"/>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graphicEl>
                                              <a:dgm id="{C045897F-EB2A-4684-A6C6-0B482169228C}"/>
                                            </p:graphicEl>
                                          </p:spTgt>
                                        </p:tgtEl>
                                        <p:attrNameLst>
                                          <p:attrName>style.visibility</p:attrName>
                                        </p:attrNameLst>
                                      </p:cBhvr>
                                      <p:to>
                                        <p:strVal val="visible"/>
                                      </p:to>
                                    </p:set>
                                    <p:anim calcmode="lin" valueType="num">
                                      <p:cBhvr additive="base">
                                        <p:cTn id="19" dur="2000" fill="hold"/>
                                        <p:tgtEl>
                                          <p:spTgt spid="7">
                                            <p:graphicEl>
                                              <a:dgm id="{C045897F-EB2A-4684-A6C6-0B482169228C}"/>
                                            </p:graphic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7">
                                            <p:graphicEl>
                                              <a:dgm id="{C045897F-EB2A-4684-A6C6-0B482169228C}"/>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graphicEl>
                                              <a:dgm id="{7A4A49EB-0A60-47DF-843F-D5E95AF87734}"/>
                                            </p:graphicEl>
                                          </p:spTgt>
                                        </p:tgtEl>
                                        <p:attrNameLst>
                                          <p:attrName>style.visibility</p:attrName>
                                        </p:attrNameLst>
                                      </p:cBhvr>
                                      <p:to>
                                        <p:strVal val="visible"/>
                                      </p:to>
                                    </p:set>
                                    <p:anim calcmode="lin" valueType="num">
                                      <p:cBhvr additive="base">
                                        <p:cTn id="25" dur="2000" fill="hold"/>
                                        <p:tgtEl>
                                          <p:spTgt spid="7">
                                            <p:graphicEl>
                                              <a:dgm id="{7A4A49EB-0A60-47DF-843F-D5E95AF87734}"/>
                                            </p:graphic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7">
                                            <p:graphicEl>
                                              <a:dgm id="{7A4A49EB-0A60-47DF-843F-D5E95AF87734}"/>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alpha val="24000"/>
          </a:srgbClr>
        </a:solidFill>
        <a:effectLst/>
      </p:bgPr>
    </p:bg>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6250706"/>
          </a:xfrm>
        </p:spPr>
        <p:txBody>
          <a:bodyPr/>
          <a:lstStyle/>
          <a:p>
            <a:pPr marL="0" indent="0">
              <a:buNone/>
            </a:pPr>
            <a:r>
              <a:rPr lang="ru-RU" sz="2400" dirty="0" smtClean="0"/>
              <a:t>                      </a:t>
            </a:r>
            <a:r>
              <a:rPr lang="ru-RU" sz="2400" b="1" dirty="0" smtClean="0"/>
              <a:t>Организационные причины аварии</a:t>
            </a:r>
            <a:endParaRPr lang="ru-RU" sz="2400" b="1" dirty="0"/>
          </a:p>
          <a:p>
            <a:r>
              <a:rPr lang="ru-RU" sz="2400" dirty="0" smtClean="0"/>
              <a:t>Владелец </a:t>
            </a:r>
            <a:r>
              <a:rPr lang="ru-RU" sz="2400" dirty="0"/>
              <a:t>объекта ГБУЗ СО «</a:t>
            </a:r>
            <a:r>
              <a:rPr lang="ru-RU" sz="2400" dirty="0" err="1"/>
              <a:t>Нефтегорская</a:t>
            </a:r>
            <a:r>
              <a:rPr lang="ru-RU" sz="2400" dirty="0"/>
              <a:t> ЦРБ» на момент аварии не обеспечил осуществление работ по  эксплуатации, в том числе обслуживанию и ремонту, больничного </a:t>
            </a:r>
            <a:r>
              <a:rPr lang="ru-RU" sz="2400" dirty="0" smtClean="0"/>
              <a:t>лифта самостоятельно</a:t>
            </a:r>
            <a:r>
              <a:rPr lang="ru-RU" sz="2400" dirty="0"/>
              <a:t>, либо на основании соответствующего договора со специализированной организацией</a:t>
            </a:r>
            <a:r>
              <a:rPr lang="ru-RU" sz="2400" dirty="0" smtClean="0"/>
              <a:t>.</a:t>
            </a:r>
          </a:p>
          <a:p>
            <a:r>
              <a:rPr lang="ru-RU" sz="2400" dirty="0" smtClean="0"/>
              <a:t>Не </a:t>
            </a:r>
            <a:r>
              <a:rPr lang="ru-RU" sz="2400" dirty="0"/>
              <a:t>назначены распорядительным актом из числа квалифицированного персонала: лицо, ответственное за организацию обслуживания и ремонта лифта, электромеханики по лифтам; </a:t>
            </a:r>
          </a:p>
          <a:p>
            <a:r>
              <a:rPr lang="ru-RU" sz="2400" dirty="0" smtClean="0"/>
              <a:t>Не </a:t>
            </a:r>
            <a:r>
              <a:rPr lang="ru-RU" sz="2400" dirty="0"/>
              <a:t>выполнены мероприятия по устранению нарушений и неисправностей, выявленных при проведении обследования </a:t>
            </a:r>
            <a:r>
              <a:rPr lang="ru-RU" sz="2400" dirty="0" smtClean="0"/>
              <a:t>в </a:t>
            </a:r>
            <a:r>
              <a:rPr lang="ru-RU" sz="2400" dirty="0"/>
              <a:t>сроки, указанные в заключении по результатам </a:t>
            </a:r>
            <a:r>
              <a:rPr lang="ru-RU" sz="2400" dirty="0" smtClean="0"/>
              <a:t>обследования специализированной организации.</a:t>
            </a:r>
            <a:endParaRPr lang="ru-RU" sz="2400" dirty="0"/>
          </a:p>
        </p:txBody>
      </p:sp>
    </p:spTree>
    <p:extLst>
      <p:ext uri="{BB962C8B-B14F-4D97-AF65-F5344CB8AC3E}">
        <p14:creationId xmlns:p14="http://schemas.microsoft.com/office/powerpoint/2010/main" val="1226165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20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Объект 1"/>
          <p:cNvSpPr>
            <a:spLocks noGrp="1"/>
          </p:cNvSpPr>
          <p:nvPr>
            <p:ph/>
          </p:nvPr>
        </p:nvSpPr>
        <p:spPr/>
        <p:txBody>
          <a:bodyPr/>
          <a:lstStyle/>
          <a:p>
            <a:pPr marL="0" indent="0" algn="ctr">
              <a:buNone/>
            </a:pPr>
            <a:r>
              <a:rPr lang="ru-RU" sz="2400" b="1" dirty="0" smtClean="0"/>
              <a:t> Лица</a:t>
            </a:r>
            <a:r>
              <a:rPr lang="ru-RU" sz="2400" b="1" dirty="0"/>
              <a:t>, ответственные за причиненный потерпевшим вред:</a:t>
            </a:r>
          </a:p>
          <a:p>
            <a:r>
              <a:rPr lang="ru-RU" sz="2200" dirty="0"/>
              <a:t>ГБУЗ СО «</a:t>
            </a:r>
            <a:r>
              <a:rPr lang="ru-RU" sz="2200" dirty="0" err="1"/>
              <a:t>Нефтегорская</a:t>
            </a:r>
            <a:r>
              <a:rPr lang="ru-RU" sz="2200" dirty="0"/>
              <a:t> ЦРБ» (ИНН 6377004698) допущены следующие действия (бездействие):</a:t>
            </a:r>
          </a:p>
          <a:p>
            <a:r>
              <a:rPr lang="ru-RU" sz="2200" dirty="0"/>
              <a:t>- Не организовано безопасное использование и содержание объекта, а именно соблюдение требований технических регламентов Таможенного союза "Безопасность лифтов" и "О безопасности машин и </a:t>
            </a:r>
            <a:r>
              <a:rPr lang="ru-RU" sz="2200" dirty="0" smtClean="0"/>
              <a:t>оборудования«.</a:t>
            </a:r>
          </a:p>
          <a:p>
            <a:r>
              <a:rPr lang="ru-RU" sz="2200" dirty="0"/>
              <a:t> - Владелец объекта </a:t>
            </a:r>
            <a:r>
              <a:rPr lang="ru-RU" sz="2200" dirty="0" smtClean="0"/>
              <a:t>на </a:t>
            </a:r>
            <a:r>
              <a:rPr lang="ru-RU" sz="2200" dirty="0"/>
              <a:t>момент аварии не обеспечил осуществление работ по  эксплуатации, в том числе обслуживанию и ремонту, больничного лифта, </a:t>
            </a:r>
            <a:r>
              <a:rPr lang="ru-RU" sz="2200" dirty="0" smtClean="0"/>
              <a:t>самостоятельно </a:t>
            </a:r>
            <a:r>
              <a:rPr lang="ru-RU" sz="2200" dirty="0"/>
              <a:t>либо на основании соответствующего договора со специализированной организацией. </a:t>
            </a:r>
            <a:endParaRPr lang="ru-RU" sz="2200" dirty="0" smtClean="0"/>
          </a:p>
          <a:p>
            <a:r>
              <a:rPr lang="ru-RU" sz="2200" dirty="0"/>
              <a:t>- Не реализовало меры по приостановлению использования больничного </a:t>
            </a:r>
            <a:r>
              <a:rPr lang="ru-RU" sz="2200" dirty="0" smtClean="0"/>
              <a:t>лифта в </a:t>
            </a:r>
            <a:r>
              <a:rPr lang="ru-RU" sz="2200" dirty="0"/>
              <a:t>случае возникновения угрозы причинения вреда жизни, здоровью граждан, имуществу граждан и организаций при наличии </a:t>
            </a:r>
            <a:r>
              <a:rPr lang="ru-RU" sz="2200" dirty="0" smtClean="0"/>
              <a:t>нарушений.</a:t>
            </a:r>
            <a:endParaRPr lang="ru-RU" sz="2200" dirty="0"/>
          </a:p>
        </p:txBody>
      </p:sp>
    </p:spTree>
    <p:extLst>
      <p:ext uri="{BB962C8B-B14F-4D97-AF65-F5344CB8AC3E}">
        <p14:creationId xmlns:p14="http://schemas.microsoft.com/office/powerpoint/2010/main" val="351836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4" name="Line 2"/>
          <p:cNvSpPr>
            <a:spLocks noChangeShapeType="1"/>
          </p:cNvSpPr>
          <p:nvPr/>
        </p:nvSpPr>
        <p:spPr bwMode="auto">
          <a:xfrm flipV="1">
            <a:off x="357158" y="1225550"/>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graphicFrame>
        <p:nvGraphicFramePr>
          <p:cNvPr id="13" name="Схема 12"/>
          <p:cNvGraphicFramePr/>
          <p:nvPr/>
        </p:nvGraphicFramePr>
        <p:xfrm>
          <a:off x="357158" y="2031942"/>
          <a:ext cx="8568729" cy="2261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3" name="Rectangle 3"/>
          <p:cNvSpPr>
            <a:spLocks noChangeArrowheads="1"/>
          </p:cNvSpPr>
          <p:nvPr/>
        </p:nvSpPr>
        <p:spPr bwMode="auto">
          <a:xfrm>
            <a:off x="0" y="5029200"/>
            <a:ext cx="9144000" cy="685800"/>
          </a:xfrm>
          <a:prstGeom prst="rect">
            <a:avLst/>
          </a:prstGeom>
          <a:noFill/>
          <a:ln w="9525">
            <a:noFill/>
            <a:miter lim="800000"/>
            <a:headEnd/>
            <a:tailEnd/>
          </a:ln>
        </p:spPr>
        <p:txBody>
          <a:bodyPr lIns="92075" tIns="46038" rIns="92075" bIns="46038"/>
          <a:lstStyle/>
          <a:p>
            <a:pPr algn="ctr">
              <a:lnSpc>
                <a:spcPct val="90000"/>
              </a:lnSpc>
              <a:defRPr/>
            </a:pPr>
            <a:endPar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p:txBody>
      </p:sp>
      <p:sp>
        <p:nvSpPr>
          <p:cNvPr id="5124" name="Text Box 4"/>
          <p:cNvSpPr txBox="1">
            <a:spLocks noChangeArrowheads="1"/>
          </p:cNvSpPr>
          <p:nvPr/>
        </p:nvSpPr>
        <p:spPr bwMode="auto">
          <a:xfrm>
            <a:off x="304800" y="6172200"/>
            <a:ext cx="8534400" cy="396875"/>
          </a:xfrm>
          <a:prstGeom prst="rect">
            <a:avLst/>
          </a:prstGeom>
          <a:noFill/>
          <a:ln w="9525">
            <a:noFill/>
            <a:miter lim="800000"/>
            <a:headEnd/>
            <a:tailEnd/>
          </a:ln>
        </p:spPr>
        <p:txBody>
          <a:bodyPr>
            <a:spAutoFit/>
          </a:bodyPr>
          <a:lstStyle/>
          <a:p>
            <a:pPr algn="ctr" eaLnBrk="0" hangingPunct="0">
              <a:defRPr/>
            </a:pPr>
            <a:r>
              <a:rPr kumimoji="1" lang="ru-RU" sz="20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rPr>
              <a:t>30 октября 2020 </a:t>
            </a:r>
            <a:r>
              <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rPr>
              <a:t>г.</a:t>
            </a:r>
          </a:p>
        </p:txBody>
      </p:sp>
      <p:grpSp>
        <p:nvGrpSpPr>
          <p:cNvPr id="36872" name="Group 36"/>
          <p:cNvGrpSpPr>
            <a:grpSpLocks/>
          </p:cNvGrpSpPr>
          <p:nvPr/>
        </p:nvGrpSpPr>
        <p:grpSpPr bwMode="auto">
          <a:xfrm>
            <a:off x="0" y="0"/>
            <a:ext cx="9144000" cy="1974850"/>
            <a:chOff x="0" y="-376"/>
            <a:chExt cx="5760" cy="1244"/>
          </a:xfrm>
        </p:grpSpPr>
        <p:sp>
          <p:nvSpPr>
            <p:cNvPr id="36876" name="Rectangle 37"/>
            <p:cNvSpPr>
              <a:spLocks noChangeArrowheads="1"/>
            </p:cNvSpPr>
            <p:nvPr/>
          </p:nvSpPr>
          <p:spPr bwMode="auto">
            <a:xfrm>
              <a:off x="0" y="346"/>
              <a:ext cx="5760" cy="59"/>
            </a:xfrm>
            <a:prstGeom prst="rect">
              <a:avLst/>
            </a:prstGeom>
            <a:gradFill rotWithShape="0">
              <a:gsLst>
                <a:gs pos="0">
                  <a:srgbClr val="003366"/>
                </a:gs>
                <a:gs pos="100000">
                  <a:srgbClr val="0000CC"/>
                </a:gs>
              </a:gsLst>
              <a:lin ang="0" scaled="1"/>
            </a:gradFill>
            <a:ln w="9525">
              <a:noFill/>
              <a:miter lim="800000"/>
              <a:headEnd/>
              <a:tailEnd/>
            </a:ln>
          </p:spPr>
          <p:txBody>
            <a:bodyPr/>
            <a:lstStyle/>
            <a:p>
              <a:endParaRPr kumimoji="1" lang="ru-RU" sz="1400" b="1">
                <a:solidFill>
                  <a:srgbClr val="000000"/>
                </a:solidFill>
                <a:latin typeface="Calibri" pitchFamily="34" charset="0"/>
                <a:cs typeface="Arial" charset="0"/>
              </a:endParaRPr>
            </a:p>
          </p:txBody>
        </p:sp>
        <p:sp>
          <p:nvSpPr>
            <p:cNvPr id="5130" name="Rectangle 38"/>
            <p:cNvSpPr>
              <a:spLocks noChangeArrowheads="1"/>
            </p:cNvSpPr>
            <p:nvPr/>
          </p:nvSpPr>
          <p:spPr bwMode="auto">
            <a:xfrm>
              <a:off x="0" y="458"/>
              <a:ext cx="5760" cy="166"/>
            </a:xfrm>
            <a:prstGeom prst="rect">
              <a:avLst/>
            </a:prstGeom>
            <a:gradFill rotWithShape="0">
              <a:gsLst>
                <a:gs pos="0">
                  <a:srgbClr val="003366"/>
                </a:gs>
                <a:gs pos="100000">
                  <a:srgbClr val="0000CC"/>
                </a:gs>
              </a:gsLst>
              <a:lin ang="0" scaled="1"/>
            </a:grad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a:defRPr/>
              </a:pPr>
              <a:endParaRPr kumimoji="1" lang="ru-RU" sz="1400" b="1">
                <a:solidFill>
                  <a:srgbClr val="000000"/>
                </a:solidFill>
                <a:latin typeface="Calibri" pitchFamily="34" charset="0"/>
                <a:cs typeface="Calibri" pitchFamily="34" charset="0"/>
              </a:endParaRPr>
            </a:p>
          </p:txBody>
        </p:sp>
        <p:sp>
          <p:nvSpPr>
            <p:cNvPr id="5131" name="Rectangle 39"/>
            <p:cNvSpPr>
              <a:spLocks noChangeArrowheads="1"/>
            </p:cNvSpPr>
            <p:nvPr/>
          </p:nvSpPr>
          <p:spPr bwMode="auto">
            <a:xfrm>
              <a:off x="0" y="401"/>
              <a:ext cx="5760" cy="81"/>
            </a:xfrm>
            <a:prstGeom prst="rect">
              <a:avLst/>
            </a:prstGeom>
            <a:solidFill>
              <a:srgbClr val="993300"/>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a:defRPr/>
              </a:pPr>
              <a:endParaRPr kumimoji="1" lang="ru-RU" sz="1400" b="1">
                <a:solidFill>
                  <a:srgbClr val="000000"/>
                </a:solidFill>
                <a:latin typeface="Calibri" pitchFamily="34" charset="0"/>
                <a:cs typeface="Calibri" pitchFamily="34" charset="0"/>
              </a:endParaRPr>
            </a:p>
          </p:txBody>
        </p:sp>
        <p:sp>
          <p:nvSpPr>
            <p:cNvPr id="2" name="Text Box 40"/>
            <p:cNvSpPr txBox="1">
              <a:spLocks noChangeArrowheads="1"/>
            </p:cNvSpPr>
            <p:nvPr/>
          </p:nvSpPr>
          <p:spPr bwMode="auto">
            <a:xfrm>
              <a:off x="270" y="-376"/>
              <a:ext cx="5328" cy="564"/>
            </a:xfrm>
            <a:prstGeom prst="rect">
              <a:avLst/>
            </a:prstGeom>
            <a:noFill/>
            <a:ln w="9525">
              <a:noFill/>
              <a:miter lim="800000"/>
              <a:headEnd/>
              <a:tailEnd/>
            </a:ln>
          </p:spPr>
          <p:txBody>
            <a:bodyPr>
              <a:spAutoFit/>
            </a:bodyPr>
            <a:lstStyle/>
            <a:p>
              <a:pPr algn="ctr">
                <a:lnSpc>
                  <a:spcPct val="90000"/>
                </a:lnSpc>
                <a:defRPr/>
              </a:pPr>
              <a:endParaRPr kumimoji="1" lang="en-US"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a:p>
              <a:pPr algn="ctr">
                <a:lnSpc>
                  <a:spcPct val="90000"/>
                </a:lnSpc>
                <a:defRPr/>
              </a:pPr>
              <a:r>
                <a:rPr kumimoji="1" lang="ru-RU" sz="20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rPr>
                <a:t>Средне-Поволжское</a:t>
              </a:r>
              <a:r>
                <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rPr>
                <a:t> Управление Федеральной службы по экологическому, технологическому и атомному надзору</a:t>
              </a:r>
            </a:p>
          </p:txBody>
        </p:sp>
        <p:pic>
          <p:nvPicPr>
            <p:cNvPr id="36884" name="Picture 41" descr="fsetan_emblema2007"/>
            <p:cNvPicPr>
              <a:picLocks noChangeAspect="1" noChangeArrowheads="1"/>
            </p:cNvPicPr>
            <p:nvPr/>
          </p:nvPicPr>
          <p:blipFill>
            <a:blip r:embed="rId7" cstate="print"/>
            <a:srcRect/>
            <a:stretch>
              <a:fillRect/>
            </a:stretch>
          </p:blipFill>
          <p:spPr bwMode="auto">
            <a:xfrm>
              <a:off x="0" y="119"/>
              <a:ext cx="666" cy="749"/>
            </a:xfrm>
            <a:prstGeom prst="rect">
              <a:avLst/>
            </a:prstGeom>
            <a:noFill/>
            <a:ln w="9525">
              <a:noFill/>
              <a:miter lim="800000"/>
              <a:headEnd/>
              <a:tailEnd/>
            </a:ln>
          </p:spPr>
        </p:pic>
      </p:grpSp>
      <p:sp>
        <p:nvSpPr>
          <p:cNvPr id="16" name="Line 2"/>
          <p:cNvSpPr>
            <a:spLocks noChangeShapeType="1"/>
          </p:cNvSpPr>
          <p:nvPr/>
        </p:nvSpPr>
        <p:spPr bwMode="auto">
          <a:xfrm flipV="1">
            <a:off x="357158" y="4937125"/>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9000" r="-29000"/>
          </a:stretch>
        </a:blipFill>
        <a:effectLst/>
      </p:bgPr>
    </p:bg>
    <p:spTree>
      <p:nvGrpSpPr>
        <p:cNvPr id="1" name=""/>
        <p:cNvGrpSpPr/>
        <p:nvPr/>
      </p:nvGrpSpPr>
      <p:grpSpPr>
        <a:xfrm>
          <a:off x="0" y="0"/>
          <a:ext cx="0" cy="0"/>
          <a:chOff x="0" y="0"/>
          <a:chExt cx="0" cy="0"/>
        </a:xfrm>
      </p:grpSpPr>
      <p:graphicFrame>
        <p:nvGraphicFramePr>
          <p:cNvPr id="8" name="Схема 7"/>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Содержимое 4"/>
          <p:cNvSpPr>
            <a:spLocks noGrp="1"/>
          </p:cNvSpPr>
          <p:nvPr>
            <p:ph idx="1"/>
          </p:nvPr>
        </p:nvSpPr>
        <p:spPr>
          <a:xfrm>
            <a:off x="457200" y="1600200"/>
            <a:ext cx="8229600" cy="5068888"/>
          </a:xfrm>
          <a:solidFill>
            <a:schemeClr val="accent1"/>
          </a:solidFill>
        </p:spPr>
        <p:txBody>
          <a:bodyPr/>
          <a:lstStyle/>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Объекты космической инфраструктуры - 2	</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Объекты авиационной инфраструктуры	- 9	</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Объекты инфраструктуры железнодорожного транспорта общего пользования - 4	</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Метрополитены -1</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Опасные производственные объекты -940</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Металлургические объекты – 19</a:t>
            </a:r>
          </a:p>
          <a:p>
            <a:pPr marL="0" indent="0" eaLnBrk="1" hangingPunct="1">
              <a:lnSpc>
                <a:spcPct val="150000"/>
              </a:lnSpc>
              <a:spcBef>
                <a:spcPts val="0"/>
              </a:spcBef>
              <a:defRPr/>
            </a:pPr>
            <a:r>
              <a:rPr lang="ru-RU" sz="2400" b="1" dirty="0" smtClean="0">
                <a:solidFill>
                  <a:srgbClr val="000000"/>
                </a:solidFill>
                <a:latin typeface="Times New Roman" pitchFamily="18" charset="0"/>
                <a:cs typeface="Times New Roman" pitchFamily="18" charset="0"/>
              </a:rPr>
              <a:t> Опасные объекты (лифты, эскалатор, платформы подъемники для инвалидов</a:t>
            </a:r>
            <a:r>
              <a:rPr lang="ru-RU" sz="2400" b="1" dirty="0" smtClean="0">
                <a:solidFill>
                  <a:srgbClr val="000000"/>
                </a:solidFill>
                <a:latin typeface="Times New Roman" pitchFamily="18" charset="0"/>
                <a:cs typeface="Times New Roman" pitchFamily="18" charset="0"/>
              </a:rPr>
              <a:t>) - 7890</a:t>
            </a:r>
            <a:endParaRPr lang="ru-RU" sz="2400" b="1" dirty="0" smtClean="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1000"/>
                                        <p:tgtEl>
                                          <p:spTgt spid="5">
                                            <p:bg/>
                                          </p:spTgt>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1000"/>
                                        <p:tgtEl>
                                          <p:spTgt spid="5">
                                            <p:txEl>
                                              <p:pRg st="0" end="0"/>
                                            </p:txEl>
                                          </p:spTgt>
                                        </p:tgtEl>
                                      </p:cBhvr>
                                    </p:animEffect>
                                  </p:childTnLst>
                                </p:cTn>
                              </p:par>
                            </p:childTnLst>
                          </p:cTn>
                        </p:par>
                        <p:par>
                          <p:cTn id="16" fill="hold">
                            <p:stCondLst>
                              <p:cond delay="2500"/>
                            </p:stCondLst>
                            <p:childTnLst>
                              <p:par>
                                <p:cTn id="17" presetID="3" presetClass="entr" presetSubtype="1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linds(horizontal)">
                                      <p:cBhvr>
                                        <p:cTn id="19" dur="1000"/>
                                        <p:tgtEl>
                                          <p:spTgt spid="5">
                                            <p:txEl>
                                              <p:pRg st="1" end="1"/>
                                            </p:txEl>
                                          </p:spTgt>
                                        </p:tgtEl>
                                      </p:cBhvr>
                                    </p:animEffect>
                                  </p:childTnLst>
                                </p:cTn>
                              </p:par>
                            </p:childTnLst>
                          </p:cTn>
                        </p:par>
                        <p:par>
                          <p:cTn id="20" fill="hold">
                            <p:stCondLst>
                              <p:cond delay="3500"/>
                            </p:stCondLst>
                            <p:childTnLst>
                              <p:par>
                                <p:cTn id="21" presetID="3" presetClass="entr" presetSubtype="1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linds(horizontal)">
                                      <p:cBhvr>
                                        <p:cTn id="23" dur="1000"/>
                                        <p:tgtEl>
                                          <p:spTgt spid="5">
                                            <p:txEl>
                                              <p:pRg st="2" end="2"/>
                                            </p:txEl>
                                          </p:spTgt>
                                        </p:tgtEl>
                                      </p:cBhvr>
                                    </p:animEffect>
                                  </p:childTnLst>
                                </p:cTn>
                              </p:par>
                            </p:childTnLst>
                          </p:cTn>
                        </p:par>
                        <p:par>
                          <p:cTn id="24" fill="hold">
                            <p:stCondLst>
                              <p:cond delay="4500"/>
                            </p:stCondLst>
                            <p:childTnLst>
                              <p:par>
                                <p:cTn id="25" presetID="3" presetClass="entr" presetSubtype="10"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1000"/>
                                        <p:tgtEl>
                                          <p:spTgt spid="5">
                                            <p:txEl>
                                              <p:pRg st="3" end="3"/>
                                            </p:txEl>
                                          </p:spTgt>
                                        </p:tgtEl>
                                      </p:cBhvr>
                                    </p:animEffect>
                                  </p:childTnLst>
                                </p:cTn>
                              </p:par>
                            </p:childTnLst>
                          </p:cTn>
                        </p:par>
                        <p:par>
                          <p:cTn id="28" fill="hold">
                            <p:stCondLst>
                              <p:cond delay="5500"/>
                            </p:stCondLst>
                            <p:childTnLst>
                              <p:par>
                                <p:cTn id="29" presetID="3" presetClass="entr" presetSubtype="1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linds(horizontal)">
                                      <p:cBhvr>
                                        <p:cTn id="31" dur="1000"/>
                                        <p:tgtEl>
                                          <p:spTgt spid="5">
                                            <p:txEl>
                                              <p:pRg st="4" end="4"/>
                                            </p:txEl>
                                          </p:spTgt>
                                        </p:tgtEl>
                                      </p:cBhvr>
                                    </p:animEffect>
                                  </p:childTnLst>
                                </p:cTn>
                              </p:par>
                            </p:childTnLst>
                          </p:cTn>
                        </p:par>
                        <p:par>
                          <p:cTn id="32" fill="hold">
                            <p:stCondLst>
                              <p:cond delay="6500"/>
                            </p:stCondLst>
                            <p:childTnLst>
                              <p:par>
                                <p:cTn id="33" presetID="3" presetClass="entr" presetSubtype="10" fill="hold" grpId="0" nodeType="after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blinds(horizontal)">
                                      <p:cBhvr>
                                        <p:cTn id="35" dur="10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blinds(horizontal)">
                                      <p:cBhvr>
                                        <p:cTn id="40"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4" name="Line 2"/>
          <p:cNvSpPr>
            <a:spLocks noChangeShapeType="1"/>
          </p:cNvSpPr>
          <p:nvPr/>
        </p:nvSpPr>
        <p:spPr bwMode="auto">
          <a:xfrm flipV="1">
            <a:off x="357158" y="1152525"/>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sp>
        <p:nvSpPr>
          <p:cNvPr id="538626" name="Rectangle 2"/>
          <p:cNvSpPr>
            <a:spLocks noChangeArrowheads="1"/>
          </p:cNvSpPr>
          <p:nvPr/>
        </p:nvSpPr>
        <p:spPr bwMode="auto">
          <a:xfrm>
            <a:off x="185738" y="2278063"/>
            <a:ext cx="8850312" cy="1943100"/>
          </a:xfrm>
          <a:prstGeom prst="rect">
            <a:avLst/>
          </a:prstGeom>
          <a:noFill/>
          <a:ln w="9525">
            <a:noFill/>
            <a:miter lim="800000"/>
            <a:headEnd/>
            <a:tailEnd/>
          </a:ln>
          <a:effectLst/>
        </p:spPr>
        <p:txBody>
          <a:bodyPr lIns="92075" tIns="46038" rIns="92075" bIns="46038" anchor="ctr"/>
          <a:lstStyle/>
          <a:p>
            <a:pPr algn="ctr">
              <a:defRPr/>
            </a:pPr>
            <a:r>
              <a:rPr lang="ru-RU" sz="2800" b="1" cap="all" dirty="0">
                <a:solidFill>
                  <a:srgbClr val="2D2D8A">
                    <a:lumMod val="75000"/>
                  </a:srgbClr>
                </a:solidFill>
                <a:latin typeface="Arial" panose="020B0604020202020204" pitchFamily="34" charset="0"/>
                <a:cs typeface="Arial" panose="020B0604020202020204" pitchFamily="34" charset="0"/>
              </a:rPr>
              <a:t>Результаты государственного надзора за грузоподъемными механизмами и подъемными сооружениями</a:t>
            </a:r>
          </a:p>
          <a:p>
            <a:pPr algn="ctr">
              <a:defRPr/>
            </a:pPr>
            <a:endParaRPr lang="ru-RU" sz="2800" b="1" cap="all" dirty="0">
              <a:solidFill>
                <a:srgbClr val="2D2D8A">
                  <a:lumMod val="75000"/>
                </a:srgbClr>
              </a:solidFill>
              <a:latin typeface="Arial" panose="020B0604020202020204" pitchFamily="34" charset="0"/>
              <a:cs typeface="Arial" panose="020B0604020202020204" pitchFamily="34" charset="0"/>
            </a:endParaRPr>
          </a:p>
        </p:txBody>
      </p:sp>
      <p:sp>
        <p:nvSpPr>
          <p:cNvPr id="5123" name="Rectangle 3"/>
          <p:cNvSpPr>
            <a:spLocks noChangeArrowheads="1"/>
          </p:cNvSpPr>
          <p:nvPr/>
        </p:nvSpPr>
        <p:spPr bwMode="auto">
          <a:xfrm>
            <a:off x="0" y="5029200"/>
            <a:ext cx="9144000" cy="685800"/>
          </a:xfrm>
          <a:prstGeom prst="rect">
            <a:avLst/>
          </a:prstGeom>
          <a:noFill/>
          <a:ln w="9525">
            <a:noFill/>
            <a:miter lim="800000"/>
            <a:headEnd/>
            <a:tailEnd/>
          </a:ln>
        </p:spPr>
        <p:txBody>
          <a:bodyPr lIns="92075" tIns="46038" rIns="92075" bIns="46038"/>
          <a:lstStyle/>
          <a:p>
            <a:pPr algn="ctr">
              <a:lnSpc>
                <a:spcPct val="90000"/>
              </a:lnSpc>
              <a:defRPr/>
            </a:pPr>
            <a:endParaRPr kumimoji="1" lang="ru-RU"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p:txBody>
      </p:sp>
      <p:grpSp>
        <p:nvGrpSpPr>
          <p:cNvPr id="14343" name="Group 36"/>
          <p:cNvGrpSpPr>
            <a:grpSpLocks/>
          </p:cNvGrpSpPr>
          <p:nvPr/>
        </p:nvGrpSpPr>
        <p:grpSpPr bwMode="auto">
          <a:xfrm>
            <a:off x="0" y="0"/>
            <a:ext cx="9144000" cy="1362075"/>
            <a:chOff x="0" y="-376"/>
            <a:chExt cx="5760" cy="858"/>
          </a:xfrm>
        </p:grpSpPr>
        <p:sp>
          <p:nvSpPr>
            <p:cNvPr id="14348" name="Rectangle 37"/>
            <p:cNvSpPr>
              <a:spLocks noChangeArrowheads="1"/>
            </p:cNvSpPr>
            <p:nvPr/>
          </p:nvSpPr>
          <p:spPr bwMode="auto">
            <a:xfrm>
              <a:off x="0" y="346"/>
              <a:ext cx="5760" cy="59"/>
            </a:xfrm>
            <a:prstGeom prst="rect">
              <a:avLst/>
            </a:prstGeom>
            <a:gradFill rotWithShape="0">
              <a:gsLst>
                <a:gs pos="0">
                  <a:srgbClr val="003366"/>
                </a:gs>
                <a:gs pos="100000">
                  <a:srgbClr val="0000CC"/>
                </a:gs>
              </a:gsLst>
              <a:lin ang="0" scaled="1"/>
            </a:gradFill>
            <a:ln w="9525">
              <a:noFill/>
              <a:miter lim="800000"/>
              <a:headEnd/>
              <a:tailEnd/>
            </a:ln>
          </p:spPr>
          <p:txBody>
            <a:bodyPr/>
            <a:lstStyle/>
            <a:p>
              <a:endParaRPr kumimoji="1" lang="ru-RU" sz="1400" b="1">
                <a:solidFill>
                  <a:srgbClr val="000000"/>
                </a:solidFill>
                <a:latin typeface="Calibri" pitchFamily="34" charset="0"/>
                <a:cs typeface="Arial" charset="0"/>
              </a:endParaRPr>
            </a:p>
          </p:txBody>
        </p:sp>
        <p:sp>
          <p:nvSpPr>
            <p:cNvPr id="5131" name="Rectangle 39"/>
            <p:cNvSpPr>
              <a:spLocks noChangeArrowheads="1"/>
            </p:cNvSpPr>
            <p:nvPr/>
          </p:nvSpPr>
          <p:spPr bwMode="auto">
            <a:xfrm>
              <a:off x="0" y="401"/>
              <a:ext cx="5760" cy="81"/>
            </a:xfrm>
            <a:prstGeom prst="rect">
              <a:avLst/>
            </a:prstGeom>
            <a:solidFill>
              <a:srgbClr val="993300"/>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a:defRPr/>
              </a:pPr>
              <a:endParaRPr kumimoji="1" lang="ru-RU" sz="1400" b="1">
                <a:solidFill>
                  <a:srgbClr val="000000"/>
                </a:solidFill>
                <a:latin typeface="Calibri" pitchFamily="34" charset="0"/>
                <a:cs typeface="Calibri" pitchFamily="34" charset="0"/>
              </a:endParaRPr>
            </a:p>
          </p:txBody>
        </p:sp>
        <p:sp>
          <p:nvSpPr>
            <p:cNvPr id="2" name="Text Box 40"/>
            <p:cNvSpPr txBox="1">
              <a:spLocks noChangeArrowheads="1"/>
            </p:cNvSpPr>
            <p:nvPr/>
          </p:nvSpPr>
          <p:spPr bwMode="auto">
            <a:xfrm>
              <a:off x="270" y="-376"/>
              <a:ext cx="5328" cy="215"/>
            </a:xfrm>
            <a:prstGeom prst="rect">
              <a:avLst/>
            </a:prstGeom>
            <a:noFill/>
            <a:ln w="9525">
              <a:noFill/>
              <a:miter lim="800000"/>
              <a:headEnd/>
              <a:tailEnd/>
            </a:ln>
          </p:spPr>
          <p:txBody>
            <a:bodyPr>
              <a:spAutoFit/>
            </a:bodyPr>
            <a:lstStyle/>
            <a:p>
              <a:pPr algn="ctr">
                <a:lnSpc>
                  <a:spcPct val="90000"/>
                </a:lnSpc>
                <a:defRPr/>
              </a:pPr>
              <a:endParaRPr kumimoji="1" lang="en-US"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Calibri" pitchFamily="34" charset="0"/>
                <a:cs typeface="Calibri" pitchFamily="34" charset="0"/>
              </a:endParaRPr>
            </a:p>
          </p:txBody>
        </p:sp>
      </p:grpSp>
      <p:sp>
        <p:nvSpPr>
          <p:cNvPr id="15" name="Line 2"/>
          <p:cNvSpPr>
            <a:spLocks noChangeShapeType="1"/>
          </p:cNvSpPr>
          <p:nvPr/>
        </p:nvSpPr>
        <p:spPr bwMode="auto">
          <a:xfrm flipV="1">
            <a:off x="357158" y="4827588"/>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pic>
        <p:nvPicPr>
          <p:cNvPr id="14347" name="Picture 41" descr="fsetan_emblema2007"/>
          <p:cNvPicPr>
            <a:picLocks noChangeAspect="1" noChangeArrowheads="1"/>
          </p:cNvPicPr>
          <p:nvPr/>
        </p:nvPicPr>
        <p:blipFill>
          <a:blip r:embed="rId2" cstate="print"/>
          <a:srcRect/>
          <a:stretch>
            <a:fillRect/>
          </a:stretch>
        </p:blipFill>
        <p:spPr bwMode="auto">
          <a:xfrm>
            <a:off x="0" y="620713"/>
            <a:ext cx="1057275" cy="1189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900113" y="476250"/>
            <a:ext cx="7775575" cy="1200150"/>
          </a:xfrm>
          <a:prstGeom prst="rect">
            <a:avLst/>
          </a:prstGeom>
          <a:noFill/>
          <a:ln w="9525">
            <a:noFill/>
            <a:miter lim="800000"/>
            <a:headEnd/>
            <a:tailEnd/>
          </a:ln>
        </p:spPr>
        <p:txBody>
          <a:bodyPr>
            <a:spAutoFit/>
          </a:bodyPr>
          <a:lstStyle/>
          <a:p>
            <a:pPr algn="ctr"/>
            <a:r>
              <a:rPr lang="ru-RU" b="1"/>
              <a:t>На подконтрольной  отделу  территории  Самарской области  находятся опасные производственные объекты  и опасные объекты подъемных сооружений,  имеющие в своем составе 10429  технических устройств, из них</a:t>
            </a:r>
          </a:p>
        </p:txBody>
      </p:sp>
      <p:graphicFrame>
        <p:nvGraphicFramePr>
          <p:cNvPr id="3" name="Диаграмма 2"/>
          <p:cNvGraphicFramePr>
            <a:graphicFrameLocks/>
          </p:cNvGraphicFramePr>
          <p:nvPr>
            <p:extLst>
              <p:ext uri="{D42A27DB-BD31-4B8C-83A1-F6EECF244321}">
                <p14:modId xmlns:p14="http://schemas.microsoft.com/office/powerpoint/2010/main" val="2157963107"/>
              </p:ext>
            </p:extLst>
          </p:nvPr>
        </p:nvGraphicFramePr>
        <p:xfrm>
          <a:off x="387350" y="1160463"/>
          <a:ext cx="8513763" cy="5849937"/>
        </p:xfrm>
        <a:graphic>
          <a:graphicData uri="http://schemas.openxmlformats.org/drawingml/2006/chart">
            <c:chart xmlns:c="http://schemas.openxmlformats.org/drawingml/2006/chart" xmlns:r="http://schemas.openxmlformats.org/officeDocument/2006/relationships" r:id="rId2"/>
          </a:graphicData>
        </a:graphic>
      </p:graphicFrame>
      <p:sp>
        <p:nvSpPr>
          <p:cNvPr id="4" name="Line 2"/>
          <p:cNvSpPr>
            <a:spLocks noChangeShapeType="1"/>
          </p:cNvSpPr>
          <p:nvPr/>
        </p:nvSpPr>
        <p:spPr bwMode="auto">
          <a:xfrm flipV="1">
            <a:off x="395536" y="1663700"/>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11" dur="500"/>
                                        <p:tgtEl>
                                          <p:spTgt spid="3">
                                            <p:graphicEl>
                                              <a:chart seriesIdx="-3" categoryIdx="-3" bldStep="gridLegend"/>
                                            </p:graphic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5" dur="2000"/>
                                        <p:tgtEl>
                                          <p:spTgt spid="3">
                                            <p:graphicEl>
                                              <a:chart seriesIdx="-4" categoryIdx="0" bldStep="category"/>
                                            </p:graphicEl>
                                          </p:spTgt>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9" dur="2000"/>
                                        <p:tgtEl>
                                          <p:spTgt spid="3">
                                            <p:graphicEl>
                                              <a:chart seriesIdx="-4" categoryIdx="1" bldStep="category"/>
                                            </p:graphicEl>
                                          </p:spTgt>
                                        </p:tgtEl>
                                      </p:cBhvr>
                                    </p:animEffect>
                                  </p:childTnLst>
                                </p:cTn>
                              </p:par>
                            </p:childTnLst>
                          </p:cTn>
                        </p:par>
                        <p:par>
                          <p:cTn id="20" fill="hold">
                            <p:stCondLst>
                              <p:cond delay="6500"/>
                            </p:stCondLst>
                            <p:childTnLst>
                              <p:par>
                                <p:cTn id="21" presetID="22" presetClass="entr" presetSubtype="4" fill="hold" grpId="0" nodeType="afterEffect">
                                  <p:stCondLst>
                                    <p:cond delay="0"/>
                                  </p:stCondLst>
                                  <p:childTnLst>
                                    <p:set>
                                      <p:cBhvr>
                                        <p:cTn id="22"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23" dur="2000"/>
                                        <p:tgtEl>
                                          <p:spTgt spid="3">
                                            <p:graphicEl>
                                              <a:chart seriesIdx="-4" categoryIdx="2" bldStep="category"/>
                                            </p:graphicEl>
                                          </p:spTgt>
                                        </p:tgtEl>
                                      </p:cBhvr>
                                    </p:animEffect>
                                  </p:childTnLst>
                                </p:cTn>
                              </p:par>
                            </p:childTnLst>
                          </p:cTn>
                        </p:par>
                        <p:par>
                          <p:cTn id="24" fill="hold">
                            <p:stCondLst>
                              <p:cond delay="8500"/>
                            </p:stCondLst>
                            <p:childTnLst>
                              <p:par>
                                <p:cTn id="25" presetID="22" presetClass="entr" presetSubtype="4" fill="hold" grpId="0" nodeType="afterEffect">
                                  <p:stCondLst>
                                    <p:cond delay="0"/>
                                  </p:stCondLst>
                                  <p:childTnLst>
                                    <p:set>
                                      <p:cBhvr>
                                        <p:cTn id="26"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7" dur="2000"/>
                                        <p:tgtEl>
                                          <p:spTgt spid="3">
                                            <p:graphicEl>
                                              <a:chart seriesIdx="-4" categoryIdx="3" bldStep="category"/>
                                            </p:graphicEl>
                                          </p:spTgt>
                                        </p:tgtEl>
                                      </p:cBhvr>
                                    </p:animEffect>
                                  </p:childTnLst>
                                </p:cTn>
                              </p:par>
                            </p:childTnLst>
                          </p:cTn>
                        </p:par>
                        <p:par>
                          <p:cTn id="28" fill="hold">
                            <p:stCondLst>
                              <p:cond delay="10500"/>
                            </p:stCondLst>
                            <p:childTnLst>
                              <p:par>
                                <p:cTn id="29" presetID="22" presetClass="entr" presetSubtype="4" fill="hold" grpId="0" nodeType="afterEffect">
                                  <p:stCondLst>
                                    <p:cond delay="0"/>
                                  </p:stCondLst>
                                  <p:childTnLst>
                                    <p:set>
                                      <p:cBhvr>
                                        <p:cTn id="30"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31" dur="2000"/>
                                        <p:tgtEl>
                                          <p:spTgt spid="3">
                                            <p:graphicEl>
                                              <a:chart seriesIdx="-4" categoryIdx="4" bldStep="category"/>
                                            </p:graphicEl>
                                          </p:spTgt>
                                        </p:tgtEl>
                                      </p:cBhvr>
                                    </p:animEffect>
                                  </p:childTnLst>
                                </p:cTn>
                              </p:par>
                            </p:childTnLst>
                          </p:cTn>
                        </p:par>
                        <p:par>
                          <p:cTn id="32" fill="hold">
                            <p:stCondLst>
                              <p:cond delay="12500"/>
                            </p:stCondLst>
                            <p:childTnLst>
                              <p:par>
                                <p:cTn id="33" presetID="22" presetClass="entr" presetSubtype="4" fill="hold" grpId="0" nodeType="afterEffect">
                                  <p:stCondLst>
                                    <p:cond delay="0"/>
                                  </p:stCondLst>
                                  <p:childTnLst>
                                    <p:set>
                                      <p:cBhvr>
                                        <p:cTn id="34"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5" dur="2000"/>
                                        <p:tgtEl>
                                          <p:spTgt spid="3">
                                            <p:graphicEl>
                                              <a:chart seriesIdx="-4" categoryIdx="5" bldStep="category"/>
                                            </p:graphicEl>
                                          </p:spTgt>
                                        </p:tgtEl>
                                      </p:cBhvr>
                                    </p:animEffect>
                                  </p:childTnLst>
                                </p:cTn>
                              </p:par>
                            </p:childTnLst>
                          </p:cTn>
                        </p:par>
                        <p:par>
                          <p:cTn id="36" fill="hold">
                            <p:stCondLst>
                              <p:cond delay="14500"/>
                            </p:stCondLst>
                            <p:childTnLst>
                              <p:par>
                                <p:cTn id="37" presetID="22" presetClass="entr" presetSubtype="4" fill="hold" grpId="0" nodeType="afterEffect">
                                  <p:stCondLst>
                                    <p:cond delay="0"/>
                                  </p:stCondLst>
                                  <p:childTnLst>
                                    <p:set>
                                      <p:cBhvr>
                                        <p:cTn id="38"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9" dur="2000"/>
                                        <p:tgtEl>
                                          <p:spTgt spid="3">
                                            <p:graphicEl>
                                              <a:chart seriesIdx="-4" categoryIdx="6"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3" grpId="0">
        <p:bldSub>
          <a:bldChart bld="category"/>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9750" y="188913"/>
            <a:ext cx="8229600" cy="1143000"/>
          </a:xfrm>
        </p:spPr>
        <p:txBody>
          <a:bodyPr/>
          <a:lstStyle/>
          <a:p>
            <a:pPr eaLnBrk="1" hangingPunct="1"/>
            <a:r>
              <a:rPr lang="ru-RU" sz="2800" b="1" dirty="0" smtClean="0">
                <a:solidFill>
                  <a:schemeClr val="accent2"/>
                </a:solidFill>
              </a:rPr>
              <a:t>Количество аварий </a:t>
            </a:r>
            <a:r>
              <a:rPr lang="ru-RU" sz="2800" b="1" dirty="0" smtClean="0">
                <a:solidFill>
                  <a:schemeClr val="accent2"/>
                </a:solidFill>
              </a:rPr>
              <a:t>на подъемных сооружениях</a:t>
            </a:r>
            <a:endParaRPr lang="ru-RU" sz="2800" dirty="0" smtClean="0">
              <a:solidFill>
                <a:schemeClr val="accent2"/>
              </a:solidFill>
            </a:endParaRPr>
          </a:p>
        </p:txBody>
      </p:sp>
      <p:sp>
        <p:nvSpPr>
          <p:cNvPr id="4" name="Line 2"/>
          <p:cNvSpPr>
            <a:spLocks noChangeShapeType="1"/>
          </p:cNvSpPr>
          <p:nvPr/>
        </p:nvSpPr>
        <p:spPr bwMode="auto">
          <a:xfrm flipV="1">
            <a:off x="395536" y="1304925"/>
            <a:ext cx="8501122" cy="0"/>
          </a:xfrm>
          <a:prstGeom prst="line">
            <a:avLst/>
          </a:prstGeom>
          <a:noFill/>
          <a:ln w="38100">
            <a:solidFill>
              <a:srgbClr val="C00000"/>
            </a:solidFill>
            <a:round/>
            <a:headEnd/>
            <a:tailEnd/>
          </a:ln>
          <a:scene3d>
            <a:camera prst="orthographicFront"/>
            <a:lightRig rig="threePt" dir="t"/>
          </a:scene3d>
          <a:sp3d>
            <a:bevelT w="139700"/>
          </a:sp3d>
        </p:spPr>
        <p:txBody>
          <a:bodyPr wrap="none" anchor="ctr"/>
          <a:lstStyle/>
          <a:p>
            <a:pPr>
              <a:defRPr/>
            </a:pPr>
            <a:endParaRPr lang="ru-RU">
              <a:solidFill>
                <a:srgbClr val="000000"/>
              </a:solidFill>
              <a:latin typeface="Calibri" pitchFamily="34" charset="0"/>
              <a:cs typeface="Calibri" pitchFamily="34" charset="0"/>
            </a:endParaRPr>
          </a:p>
        </p:txBody>
      </p:sp>
      <p:graphicFrame>
        <p:nvGraphicFramePr>
          <p:cNvPr id="12" name="Схема 11"/>
          <p:cNvGraphicFramePr/>
          <p:nvPr/>
        </p:nvGraphicFramePr>
        <p:xfrm>
          <a:off x="323528" y="2060848"/>
          <a:ext cx="3168352"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Схема 12"/>
          <p:cNvGraphicFramePr/>
          <p:nvPr>
            <p:extLst>
              <p:ext uri="{D42A27DB-BD31-4B8C-83A1-F6EECF244321}">
                <p14:modId xmlns:p14="http://schemas.microsoft.com/office/powerpoint/2010/main" val="4078496023"/>
              </p:ext>
            </p:extLst>
          </p:nvPr>
        </p:nvGraphicFramePr>
        <p:xfrm>
          <a:off x="5148064" y="2132856"/>
          <a:ext cx="648072" cy="864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Группа 13"/>
          <p:cNvGrpSpPr>
            <a:grpSpLocks/>
          </p:cNvGrpSpPr>
          <p:nvPr/>
        </p:nvGrpSpPr>
        <p:grpSpPr bwMode="auto">
          <a:xfrm>
            <a:off x="6516688" y="2133600"/>
            <a:ext cx="647700" cy="842963"/>
            <a:chOff x="0" y="9970"/>
            <a:chExt cx="648072" cy="844155"/>
          </a:xfrm>
        </p:grpSpPr>
        <p:sp>
          <p:nvSpPr>
            <p:cNvPr id="15" name="Скругленный прямоугольник 14"/>
            <p:cNvSpPr/>
            <p:nvPr/>
          </p:nvSpPr>
          <p:spPr>
            <a:xfrm>
              <a:off x="0" y="9970"/>
              <a:ext cx="648072" cy="8441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Скругленный прямоугольник 4"/>
            <p:cNvSpPr/>
            <p:nvPr/>
          </p:nvSpPr>
          <p:spPr>
            <a:xfrm>
              <a:off x="31768" y="41765"/>
              <a:ext cx="584536" cy="780565"/>
            </a:xfrm>
            <a:prstGeom prst="rect">
              <a:avLst/>
            </a:prstGeom>
          </p:spPr>
          <p:style>
            <a:lnRef idx="0">
              <a:scrgbClr r="0" g="0" b="0"/>
            </a:lnRef>
            <a:fillRef idx="0">
              <a:scrgbClr r="0" g="0" b="0"/>
            </a:fillRef>
            <a:effectRef idx="0">
              <a:scrgbClr r="0" g="0" b="0"/>
            </a:effectRef>
            <a:fontRef idx="minor">
              <a:schemeClr val="lt1"/>
            </a:fontRef>
          </p:style>
          <p:txBody>
            <a:bodyPr lIns="140970" tIns="140970" rIns="140970" bIns="140970" spcCol="1270" anchor="ctr"/>
            <a:lstStyle/>
            <a:p>
              <a:pPr defTabSz="1644650">
                <a:lnSpc>
                  <a:spcPct val="90000"/>
                </a:lnSpc>
                <a:spcAft>
                  <a:spcPct val="35000"/>
                </a:spcAft>
                <a:defRPr/>
              </a:pPr>
              <a:r>
                <a:rPr lang="ru-RU" sz="3700" dirty="0"/>
                <a:t>2</a:t>
              </a:r>
            </a:p>
          </p:txBody>
        </p:sp>
      </p:grpSp>
      <p:sp>
        <p:nvSpPr>
          <p:cNvPr id="22537" name="TextBox 19"/>
          <p:cNvSpPr txBox="1">
            <a:spLocks noChangeArrowheads="1"/>
          </p:cNvSpPr>
          <p:nvPr/>
        </p:nvSpPr>
        <p:spPr bwMode="auto">
          <a:xfrm>
            <a:off x="5076825" y="1628775"/>
            <a:ext cx="935038" cy="369888"/>
          </a:xfrm>
          <a:prstGeom prst="rect">
            <a:avLst/>
          </a:prstGeom>
          <a:noFill/>
          <a:ln w="9525">
            <a:noFill/>
            <a:miter lim="800000"/>
            <a:headEnd/>
            <a:tailEnd/>
          </a:ln>
        </p:spPr>
        <p:txBody>
          <a:bodyPr>
            <a:spAutoFit/>
          </a:bodyPr>
          <a:lstStyle/>
          <a:p>
            <a:r>
              <a:rPr lang="ru-RU" dirty="0" smtClean="0"/>
              <a:t>2019</a:t>
            </a:r>
            <a:endParaRPr lang="ru-RU" dirty="0"/>
          </a:p>
        </p:txBody>
      </p:sp>
      <p:sp>
        <p:nvSpPr>
          <p:cNvPr id="22538" name="TextBox 20"/>
          <p:cNvSpPr txBox="1">
            <a:spLocks noChangeArrowheads="1"/>
          </p:cNvSpPr>
          <p:nvPr/>
        </p:nvSpPr>
        <p:spPr bwMode="auto">
          <a:xfrm>
            <a:off x="6588125" y="1628775"/>
            <a:ext cx="936625" cy="369888"/>
          </a:xfrm>
          <a:prstGeom prst="rect">
            <a:avLst/>
          </a:prstGeom>
          <a:noFill/>
          <a:ln w="9525">
            <a:noFill/>
            <a:miter lim="800000"/>
            <a:headEnd/>
            <a:tailEnd/>
          </a:ln>
        </p:spPr>
        <p:txBody>
          <a:bodyPr>
            <a:spAutoFit/>
          </a:bodyPr>
          <a:lstStyle/>
          <a:p>
            <a:r>
              <a:rPr lang="ru-RU" dirty="0" smtClean="0"/>
              <a:t>2020</a:t>
            </a:r>
            <a:endParaRPr lang="ru-RU" dirty="0"/>
          </a:p>
        </p:txBody>
      </p:sp>
      <p:graphicFrame>
        <p:nvGraphicFramePr>
          <p:cNvPr id="22" name="Схема 21"/>
          <p:cNvGraphicFramePr/>
          <p:nvPr/>
        </p:nvGraphicFramePr>
        <p:xfrm>
          <a:off x="323528" y="3429000"/>
          <a:ext cx="3168352" cy="10081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3" name="Схема 22"/>
          <p:cNvGraphicFramePr/>
          <p:nvPr/>
        </p:nvGraphicFramePr>
        <p:xfrm>
          <a:off x="323528" y="4869160"/>
          <a:ext cx="3168352" cy="100811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3" name="Группа 23"/>
          <p:cNvGrpSpPr>
            <a:grpSpLocks/>
          </p:cNvGrpSpPr>
          <p:nvPr/>
        </p:nvGrpSpPr>
        <p:grpSpPr bwMode="auto">
          <a:xfrm>
            <a:off x="5148263" y="3500438"/>
            <a:ext cx="647700" cy="844550"/>
            <a:chOff x="0" y="9970"/>
            <a:chExt cx="648072" cy="844155"/>
          </a:xfrm>
        </p:grpSpPr>
        <p:sp>
          <p:nvSpPr>
            <p:cNvPr id="25" name="Скругленный прямоугольник 24"/>
            <p:cNvSpPr/>
            <p:nvPr/>
          </p:nvSpPr>
          <p:spPr>
            <a:xfrm>
              <a:off x="0" y="9970"/>
              <a:ext cx="648072" cy="8441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Скругленный прямоугольник 4"/>
            <p:cNvSpPr/>
            <p:nvPr/>
          </p:nvSpPr>
          <p:spPr>
            <a:xfrm>
              <a:off x="31768" y="41705"/>
              <a:ext cx="584536" cy="780685"/>
            </a:xfrm>
            <a:prstGeom prst="rect">
              <a:avLst/>
            </a:prstGeom>
          </p:spPr>
          <p:style>
            <a:lnRef idx="0">
              <a:scrgbClr r="0" g="0" b="0"/>
            </a:lnRef>
            <a:fillRef idx="0">
              <a:scrgbClr r="0" g="0" b="0"/>
            </a:fillRef>
            <a:effectRef idx="0">
              <a:scrgbClr r="0" g="0" b="0"/>
            </a:effectRef>
            <a:fontRef idx="minor">
              <a:schemeClr val="lt1"/>
            </a:fontRef>
          </p:style>
          <p:txBody>
            <a:bodyPr lIns="140970" tIns="140970" rIns="140970" bIns="140970" spcCol="1270" anchor="ctr"/>
            <a:lstStyle/>
            <a:p>
              <a:pPr defTabSz="1644650">
                <a:lnSpc>
                  <a:spcPct val="90000"/>
                </a:lnSpc>
                <a:spcAft>
                  <a:spcPct val="35000"/>
                </a:spcAft>
                <a:defRPr/>
              </a:pPr>
              <a:r>
                <a:rPr lang="ru-RU" sz="3700" dirty="0"/>
                <a:t>0</a:t>
              </a:r>
            </a:p>
          </p:txBody>
        </p:sp>
      </p:grpSp>
      <p:grpSp>
        <p:nvGrpSpPr>
          <p:cNvPr id="5" name="Группа 26"/>
          <p:cNvGrpSpPr>
            <a:grpSpLocks/>
          </p:cNvGrpSpPr>
          <p:nvPr/>
        </p:nvGrpSpPr>
        <p:grpSpPr bwMode="auto">
          <a:xfrm>
            <a:off x="6516688" y="3500438"/>
            <a:ext cx="647700" cy="844550"/>
            <a:chOff x="0" y="9970"/>
            <a:chExt cx="648072" cy="844155"/>
          </a:xfrm>
        </p:grpSpPr>
        <p:sp>
          <p:nvSpPr>
            <p:cNvPr id="28" name="Скругленный прямоугольник 27"/>
            <p:cNvSpPr/>
            <p:nvPr/>
          </p:nvSpPr>
          <p:spPr>
            <a:xfrm>
              <a:off x="0" y="9970"/>
              <a:ext cx="648072" cy="8441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Скругленный прямоугольник 4"/>
            <p:cNvSpPr/>
            <p:nvPr/>
          </p:nvSpPr>
          <p:spPr>
            <a:xfrm>
              <a:off x="31768" y="41705"/>
              <a:ext cx="584536" cy="780685"/>
            </a:xfrm>
            <a:prstGeom prst="rect">
              <a:avLst/>
            </a:prstGeom>
          </p:spPr>
          <p:style>
            <a:lnRef idx="0">
              <a:scrgbClr r="0" g="0" b="0"/>
            </a:lnRef>
            <a:fillRef idx="0">
              <a:scrgbClr r="0" g="0" b="0"/>
            </a:fillRef>
            <a:effectRef idx="0">
              <a:scrgbClr r="0" g="0" b="0"/>
            </a:effectRef>
            <a:fontRef idx="minor">
              <a:schemeClr val="lt1"/>
            </a:fontRef>
          </p:style>
          <p:txBody>
            <a:bodyPr lIns="140970" tIns="140970" rIns="140970" bIns="140970" spcCol="1270" anchor="ctr"/>
            <a:lstStyle/>
            <a:p>
              <a:pPr defTabSz="1644650">
                <a:lnSpc>
                  <a:spcPct val="90000"/>
                </a:lnSpc>
                <a:spcAft>
                  <a:spcPct val="35000"/>
                </a:spcAft>
                <a:defRPr/>
              </a:pPr>
              <a:r>
                <a:rPr lang="ru-RU" sz="3700" dirty="0"/>
                <a:t>0</a:t>
              </a:r>
            </a:p>
          </p:txBody>
        </p:sp>
      </p:grpSp>
      <p:grpSp>
        <p:nvGrpSpPr>
          <p:cNvPr id="6" name="Группа 29"/>
          <p:cNvGrpSpPr>
            <a:grpSpLocks/>
          </p:cNvGrpSpPr>
          <p:nvPr/>
        </p:nvGrpSpPr>
        <p:grpSpPr bwMode="auto">
          <a:xfrm>
            <a:off x="5148263" y="4941888"/>
            <a:ext cx="647700" cy="842962"/>
            <a:chOff x="0" y="9970"/>
            <a:chExt cx="648072" cy="844155"/>
          </a:xfrm>
        </p:grpSpPr>
        <p:sp>
          <p:nvSpPr>
            <p:cNvPr id="31" name="Скругленный прямоугольник 30"/>
            <p:cNvSpPr/>
            <p:nvPr/>
          </p:nvSpPr>
          <p:spPr>
            <a:xfrm>
              <a:off x="0" y="9970"/>
              <a:ext cx="648072" cy="8441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Скругленный прямоугольник 4"/>
            <p:cNvSpPr/>
            <p:nvPr/>
          </p:nvSpPr>
          <p:spPr>
            <a:xfrm>
              <a:off x="31768" y="41765"/>
              <a:ext cx="584536" cy="780565"/>
            </a:xfrm>
            <a:prstGeom prst="rect">
              <a:avLst/>
            </a:prstGeom>
          </p:spPr>
          <p:style>
            <a:lnRef idx="0">
              <a:scrgbClr r="0" g="0" b="0"/>
            </a:lnRef>
            <a:fillRef idx="0">
              <a:scrgbClr r="0" g="0" b="0"/>
            </a:fillRef>
            <a:effectRef idx="0">
              <a:scrgbClr r="0" g="0" b="0"/>
            </a:effectRef>
            <a:fontRef idx="minor">
              <a:schemeClr val="lt1"/>
            </a:fontRef>
          </p:style>
          <p:txBody>
            <a:bodyPr lIns="140970" tIns="140970" rIns="140970" bIns="140970" spcCol="1270" anchor="ctr"/>
            <a:lstStyle/>
            <a:p>
              <a:pPr defTabSz="1644650">
                <a:lnSpc>
                  <a:spcPct val="90000"/>
                </a:lnSpc>
                <a:spcAft>
                  <a:spcPct val="35000"/>
                </a:spcAft>
                <a:defRPr/>
              </a:pPr>
              <a:r>
                <a:rPr lang="ru-RU" sz="3700" dirty="0"/>
                <a:t>0</a:t>
              </a:r>
            </a:p>
          </p:txBody>
        </p:sp>
      </p:grpSp>
      <p:grpSp>
        <p:nvGrpSpPr>
          <p:cNvPr id="7" name="Группа 32"/>
          <p:cNvGrpSpPr>
            <a:grpSpLocks/>
          </p:cNvGrpSpPr>
          <p:nvPr/>
        </p:nvGrpSpPr>
        <p:grpSpPr bwMode="auto">
          <a:xfrm>
            <a:off x="6516688" y="4941888"/>
            <a:ext cx="647700" cy="842962"/>
            <a:chOff x="0" y="9970"/>
            <a:chExt cx="648072" cy="844155"/>
          </a:xfrm>
        </p:grpSpPr>
        <p:sp>
          <p:nvSpPr>
            <p:cNvPr id="34" name="Скругленный прямоугольник 33"/>
            <p:cNvSpPr/>
            <p:nvPr/>
          </p:nvSpPr>
          <p:spPr>
            <a:xfrm>
              <a:off x="0" y="9970"/>
              <a:ext cx="648072" cy="8441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Скругленный прямоугольник 4"/>
            <p:cNvSpPr/>
            <p:nvPr/>
          </p:nvSpPr>
          <p:spPr>
            <a:xfrm>
              <a:off x="31768" y="41765"/>
              <a:ext cx="584536" cy="780565"/>
            </a:xfrm>
            <a:prstGeom prst="rect">
              <a:avLst/>
            </a:prstGeom>
          </p:spPr>
          <p:style>
            <a:lnRef idx="0">
              <a:scrgbClr r="0" g="0" b="0"/>
            </a:lnRef>
            <a:fillRef idx="0">
              <a:scrgbClr r="0" g="0" b="0"/>
            </a:fillRef>
            <a:effectRef idx="0">
              <a:scrgbClr r="0" g="0" b="0"/>
            </a:effectRef>
            <a:fontRef idx="minor">
              <a:schemeClr val="lt1"/>
            </a:fontRef>
          </p:style>
          <p:txBody>
            <a:bodyPr lIns="140970" tIns="140970" rIns="140970" bIns="140970" spcCol="1270" anchor="ctr"/>
            <a:lstStyle/>
            <a:p>
              <a:pPr defTabSz="1644650">
                <a:lnSpc>
                  <a:spcPct val="90000"/>
                </a:lnSpc>
                <a:spcAft>
                  <a:spcPct val="35000"/>
                </a:spcAft>
                <a:defRPr/>
              </a:pPr>
              <a:r>
                <a:rPr lang="ru-RU" sz="3700" dirty="0" smtClean="0"/>
                <a:t>0</a:t>
              </a:r>
              <a:endParaRPr lang="ru-RU" sz="3700" dirty="0"/>
            </a:p>
          </p:txBody>
        </p:sp>
      </p:grpSp>
      <p:sp>
        <p:nvSpPr>
          <p:cNvPr id="36" name="Стрелка вниз 35"/>
          <p:cNvSpPr/>
          <p:nvPr/>
        </p:nvSpPr>
        <p:spPr>
          <a:xfrm rot="10800000">
            <a:off x="7885113" y="1989138"/>
            <a:ext cx="484187" cy="9779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7" name="Двойная стрелка влево/вправо 36"/>
          <p:cNvSpPr/>
          <p:nvPr/>
        </p:nvSpPr>
        <p:spPr>
          <a:xfrm>
            <a:off x="7524750" y="3716338"/>
            <a:ext cx="1216025" cy="485775"/>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050"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6221" y="5110162"/>
            <a:ext cx="124301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p:stCondLst>
                              <p:cond delay="25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par>
                          <p:cTn id="20" fill="hold">
                            <p:stCondLst>
                              <p:cond delay="3500"/>
                            </p:stCondLst>
                            <p:childTnLst>
                              <p:par>
                                <p:cTn id="21" presetID="2" presetClass="entr" presetSubtype="1"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0-#ppt_h/2"/>
                                          </p:val>
                                        </p:tav>
                                        <p:tav tm="100000">
                                          <p:val>
                                            <p:strVal val="#ppt_y"/>
                                          </p:val>
                                        </p:tav>
                                      </p:tavLst>
                                    </p:anim>
                                  </p:childTnLst>
                                </p:cTn>
                              </p:par>
                            </p:childTnLst>
                          </p:cTn>
                        </p:par>
                        <p:par>
                          <p:cTn id="25" fill="hold">
                            <p:stCondLst>
                              <p:cond delay="4000"/>
                            </p:stCondLst>
                            <p:childTnLst>
                              <p:par>
                                <p:cTn id="26" presetID="5" presetClass="entr" presetSubtype="1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par>
                          <p:cTn id="29" fill="hold">
                            <p:stCondLst>
                              <p:cond delay="4500"/>
                            </p:stCondLst>
                            <p:childTnLst>
                              <p:par>
                                <p:cTn id="30" presetID="5"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par>
                          <p:cTn id="33" fill="hold">
                            <p:stCondLst>
                              <p:cond delay="5000"/>
                            </p:stCondLst>
                            <p:childTnLst>
                              <p:par>
                                <p:cTn id="34" presetID="5"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childTnLst>
                          </p:cTn>
                        </p:par>
                        <p:par>
                          <p:cTn id="37" fill="hold">
                            <p:stCondLst>
                              <p:cond delay="5500"/>
                            </p:stCondLst>
                            <p:childTnLst>
                              <p:par>
                                <p:cTn id="38" presetID="2" presetClass="entr" presetSubtype="2"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1+#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childTnLst>
                          </p:cTn>
                        </p:par>
                        <p:par>
                          <p:cTn id="42" fill="hold">
                            <p:stCondLst>
                              <p:cond delay="6000"/>
                            </p:stCondLst>
                            <p:childTnLst>
                              <p:par>
                                <p:cTn id="43" presetID="5" presetClass="entr" presetSubtype="1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heckerboard(across)">
                                      <p:cBhvr>
                                        <p:cTn id="45" dur="500"/>
                                        <p:tgtEl>
                                          <p:spTgt spid="23"/>
                                        </p:tgtEl>
                                      </p:cBhvr>
                                    </p:animEffect>
                                  </p:childTnLst>
                                </p:cTn>
                              </p:par>
                            </p:childTnLst>
                          </p:cTn>
                        </p:par>
                        <p:par>
                          <p:cTn id="46" fill="hold">
                            <p:stCondLst>
                              <p:cond delay="6500"/>
                            </p:stCondLst>
                            <p:childTnLst>
                              <p:par>
                                <p:cTn id="47" presetID="5" presetClass="entr" presetSubtype="1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heckerboard(across)">
                                      <p:cBhvr>
                                        <p:cTn id="49" dur="500"/>
                                        <p:tgtEl>
                                          <p:spTgt spid="6"/>
                                        </p:tgtEl>
                                      </p:cBhvr>
                                    </p:animEffect>
                                  </p:childTnLst>
                                </p:cTn>
                              </p:par>
                            </p:childTnLst>
                          </p:cTn>
                        </p:par>
                        <p:par>
                          <p:cTn id="50" fill="hold">
                            <p:stCondLst>
                              <p:cond delay="7000"/>
                            </p:stCondLst>
                            <p:childTnLst>
                              <p:par>
                                <p:cTn id="51" presetID="5" presetClass="entr" presetSubtype="1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Graphic spid="22" grpId="0">
        <p:bldAsOne/>
      </p:bldGraphic>
      <p:bldGraphic spid="23" grpId="0">
        <p:bldAsOne/>
      </p:bldGraphic>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smtClean="0"/>
              <a:t>Авария </a:t>
            </a:r>
            <a:r>
              <a:rPr lang="ru-RU" sz="2400" dirty="0"/>
              <a:t>автомобильного </a:t>
            </a:r>
            <a:r>
              <a:rPr lang="ru-RU" sz="2400" dirty="0" smtClean="0"/>
              <a:t>крана КС-45717К-3Р</a:t>
            </a:r>
            <a:r>
              <a:rPr lang="ru-RU" sz="2400" dirty="0"/>
              <a:t>, зав.№ 0549, учетный №13408, год изготовления 2013 г.,  </a:t>
            </a:r>
            <a:r>
              <a:rPr lang="ru-RU" sz="2400" dirty="0" smtClean="0"/>
              <a:t>в организации ООО «</a:t>
            </a:r>
            <a:r>
              <a:rPr lang="ru-RU" sz="2400" dirty="0" err="1" smtClean="0"/>
              <a:t>Трансгруз</a:t>
            </a:r>
            <a:r>
              <a:rPr lang="ru-RU" sz="2400" dirty="0" smtClean="0"/>
              <a:t>»</a:t>
            </a:r>
            <a:endParaRPr lang="ru-RU" sz="2400" dirty="0"/>
          </a:p>
        </p:txBody>
      </p:sp>
      <p:sp>
        <p:nvSpPr>
          <p:cNvPr id="3" name="Объект 2"/>
          <p:cNvSpPr>
            <a:spLocks noGrp="1"/>
          </p:cNvSpPr>
          <p:nvPr>
            <p:ph idx="1"/>
          </p:nvPr>
        </p:nvSpPr>
        <p:spPr/>
        <p:txBody>
          <a:bodyPr/>
          <a:lstStyle/>
          <a:p>
            <a:r>
              <a:rPr lang="ru-RU" sz="2300" dirty="0"/>
              <a:t>Авария произошла на объекте строительства «Жилая застройка на пересечении проспекта </a:t>
            </a:r>
            <a:r>
              <a:rPr lang="ru-RU" sz="2300" dirty="0" err="1"/>
              <a:t>К.Маркса</a:t>
            </a:r>
            <a:r>
              <a:rPr lang="ru-RU" sz="2300" dirty="0"/>
              <a:t> и улицы Советской Армии в </a:t>
            </a:r>
            <a:r>
              <a:rPr lang="ru-RU" sz="2300" dirty="0" err="1"/>
              <a:t>г.о</a:t>
            </a:r>
            <a:r>
              <a:rPr lang="ru-RU" sz="2300" dirty="0"/>
              <a:t>. Самара» по адресу: проспект Карла Маркса. </a:t>
            </a:r>
            <a:endParaRPr lang="ru-RU" sz="2300" dirty="0" smtClean="0"/>
          </a:p>
          <a:p>
            <a:r>
              <a:rPr lang="ru-RU" sz="2300" dirty="0"/>
              <a:t>20 мая 2020 г в 13 часов 00 мин. местного времени на территории строительной площадки «Жилая застройка на пересечении проспекта </a:t>
            </a:r>
            <a:r>
              <a:rPr lang="ru-RU" sz="2300" dirty="0" err="1"/>
              <a:t>К.Маркса</a:t>
            </a:r>
            <a:r>
              <a:rPr lang="ru-RU" sz="2300" dirty="0"/>
              <a:t> и улицы Советской Армии в </a:t>
            </a:r>
            <a:r>
              <a:rPr lang="ru-RU" sz="2300" dirty="0" err="1"/>
              <a:t>г.о</a:t>
            </a:r>
            <a:r>
              <a:rPr lang="ru-RU" sz="2300" dirty="0"/>
              <a:t>. Самара» по адресу: проспект Карла Маркса, машинист автомобильного крана </a:t>
            </a:r>
            <a:r>
              <a:rPr lang="ru-RU" sz="2300" dirty="0" err="1" smtClean="0"/>
              <a:t>Перякин</a:t>
            </a:r>
            <a:r>
              <a:rPr lang="ru-RU" sz="2300" dirty="0" smtClean="0"/>
              <a:t> </a:t>
            </a:r>
            <a:r>
              <a:rPr lang="ru-RU" sz="2300" dirty="0"/>
              <a:t>И.И. получил от инженера-механика ООО «Моно-каркас» </a:t>
            </a:r>
            <a:r>
              <a:rPr lang="ru-RU" sz="2300" dirty="0" err="1"/>
              <a:t>Алешкевича</a:t>
            </a:r>
            <a:r>
              <a:rPr lang="ru-RU" sz="2300" dirty="0"/>
              <a:t> Ю.В. задание на перемещение бетонных блоков (противовесов башенного крана) с целью освобождения строительной площадки. </a:t>
            </a:r>
          </a:p>
        </p:txBody>
      </p:sp>
    </p:spTree>
    <p:extLst>
      <p:ext uri="{BB962C8B-B14F-4D97-AF65-F5344CB8AC3E}">
        <p14:creationId xmlns:p14="http://schemas.microsoft.com/office/powerpoint/2010/main" val="61485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948164" y="274638"/>
            <a:ext cx="5247671" cy="585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602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5" name="Заголовок 1"/>
          <p:cNvSpPr>
            <a:spLocks noGrp="1"/>
          </p:cNvSpPr>
          <p:nvPr>
            <p:ph idx="1"/>
          </p:nvPr>
        </p:nvSpPr>
        <p:spPr>
          <a:xfrm>
            <a:off x="457200" y="549275"/>
            <a:ext cx="8229600" cy="5576888"/>
          </a:xfrm>
        </p:spPr>
        <p:txBody>
          <a:bodyPr/>
          <a:lstStyle/>
          <a:p>
            <a:r>
              <a:rPr lang="ru-RU" sz="2300" dirty="0"/>
              <a:t>В процессе работы крановщик и стропальщик последовательно переместили шесть блоков-противовесов весом 5,5 т. каждый. Потом  приступили  к подъёму и перемещению  последнего бетонного блока (противовеса башенного крана)  весом 7 т. Длина стрелы крана по данным регистратора параметров составляла 20,04 м, вылет 11 м.  После подъема груза на высоту около 3,5 м от земли машинист крана </a:t>
            </a:r>
            <a:r>
              <a:rPr lang="ru-RU" sz="2300" dirty="0" err="1"/>
              <a:t>Перякин</a:t>
            </a:r>
            <a:r>
              <a:rPr lang="ru-RU" sz="2300" dirty="0"/>
              <a:t> И.И. начал производить поворот платформы влево. В момент, когда угол поворота платформы составил около 90 градусов к оси автомобиля,  произошло опрокидывание крана на левый бок. </a:t>
            </a:r>
          </a:p>
          <a:p>
            <a:r>
              <a:rPr lang="ru-RU" sz="2200" dirty="0"/>
              <a:t>В результате аварии никто из работников и третьих лиц не пострадал. </a:t>
            </a:r>
          </a:p>
        </p:txBody>
      </p:sp>
    </p:spTree>
    <p:extLst>
      <p:ext uri="{BB962C8B-B14F-4D97-AF65-F5344CB8AC3E}">
        <p14:creationId xmlns:p14="http://schemas.microsoft.com/office/powerpoint/2010/main" val="1944876762"/>
      </p:ext>
    </p:extLst>
  </p:cSld>
  <p:clrMapOvr>
    <a:masterClrMapping/>
  </p:clrMapOvr>
</p:sld>
</file>

<file path=ppt/theme/theme1.xml><?xml version="1.0" encoding="utf-8"?>
<a:theme xmlns:a="http://schemas.openxmlformats.org/drawingml/2006/main" name="ГТС">
  <a:themeElements>
    <a:clrScheme name="ГТС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ГТС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ГТС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ГТС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ГТС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ГТС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ГТС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ГТС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ГТС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ГТС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ГТС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ГТС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ГТС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Aspect</Template>
  <TotalTime>949</TotalTime>
  <Words>1123</Words>
  <Application>Microsoft Office PowerPoint</Application>
  <PresentationFormat>Экран (4:3)</PresentationFormat>
  <Paragraphs>70</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ГТС</vt:lpstr>
      <vt:lpstr>Презентация PowerPoint</vt:lpstr>
      <vt:lpstr>Презентация PowerPoint</vt:lpstr>
      <vt:lpstr>Презентация PowerPoint</vt:lpstr>
      <vt:lpstr>Презентация PowerPoint</vt:lpstr>
      <vt:lpstr>Презентация PowerPoint</vt:lpstr>
      <vt:lpstr>Количество аварий на подъемных сооружениях</vt:lpstr>
      <vt:lpstr>Авария автомобильного крана КС-45717К-3Р, зав.№ 0549, учетный №13408, год изготовления 2013 г.,  в организации ООО «Трансгруз»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Авария на лифте в приемном покое Нефтегорской ЦРБ, первый этаж. Лифт тип Б-5, изготовлен в 1973 году, завод-изготовитель «Ленинградский государственный центральный ремонтно-механический завод», зав.№17289</vt:lpstr>
      <vt:lpstr>Двери шахты лифта на первом этаже приемного покоя Нефтегорской ЦРБ</vt:lpstr>
      <vt:lpstr>Презентация PowerPoint</vt:lpstr>
      <vt:lpstr>Техническое состояние оборудования и металлоконструкций не допускает возможность использования лифта по назначению.</vt:lpstr>
      <vt:lpstr>Презентация PowerPoint</vt:lpstr>
      <vt:lpstr>Блокировочный контакт электрического устройства безопасности контролирующий запирание механического замка (принудительно замкнутый)</vt:lpstr>
      <vt:lpstr>Презентация PowerPoint</vt:lpstr>
      <vt:lpstr>Презентация PowerPoint</vt:lpstr>
      <vt:lpstr>Презентация PowerPoint</vt:lpstr>
    </vt:vector>
  </TitlesOfParts>
  <Company>Ростехнадзор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Отдел государственного строительного надзора и надзора за гидротехническими сооружениями  2010 г.</dc:title>
  <dc:creator>Гильденберг</dc:creator>
  <cp:lastModifiedBy>ПС</cp:lastModifiedBy>
  <cp:revision>140</cp:revision>
  <dcterms:created xsi:type="dcterms:W3CDTF">2010-02-17T07:07:27Z</dcterms:created>
  <dcterms:modified xsi:type="dcterms:W3CDTF">2020-10-26T18:55:41Z</dcterms:modified>
</cp:coreProperties>
</file>